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57" r:id="rId2"/>
    <p:sldId id="288" r:id="rId3"/>
    <p:sldId id="366" r:id="rId4"/>
    <p:sldId id="337" r:id="rId5"/>
    <p:sldId id="339" r:id="rId6"/>
    <p:sldId id="378" r:id="rId7"/>
    <p:sldId id="379" r:id="rId8"/>
    <p:sldId id="459" r:id="rId9"/>
    <p:sldId id="460" r:id="rId10"/>
    <p:sldId id="461" r:id="rId11"/>
    <p:sldId id="372" r:id="rId12"/>
    <p:sldId id="357" r:id="rId13"/>
    <p:sldId id="468" r:id="rId14"/>
    <p:sldId id="447" r:id="rId15"/>
    <p:sldId id="450" r:id="rId16"/>
    <p:sldId id="448" r:id="rId17"/>
    <p:sldId id="451" r:id="rId18"/>
    <p:sldId id="452" r:id="rId19"/>
    <p:sldId id="453" r:id="rId20"/>
    <p:sldId id="467" r:id="rId21"/>
    <p:sldId id="398" r:id="rId22"/>
    <p:sldId id="470" r:id="rId23"/>
    <p:sldId id="399" r:id="rId24"/>
    <p:sldId id="400" r:id="rId25"/>
    <p:sldId id="408" r:id="rId26"/>
    <p:sldId id="463" r:id="rId27"/>
    <p:sldId id="464" r:id="rId28"/>
    <p:sldId id="465" r:id="rId29"/>
    <p:sldId id="466" r:id="rId30"/>
    <p:sldId id="449" r:id="rId31"/>
    <p:sldId id="380" r:id="rId32"/>
    <p:sldId id="425" r:id="rId33"/>
    <p:sldId id="416" r:id="rId34"/>
    <p:sldId id="422" r:id="rId35"/>
    <p:sldId id="462" r:id="rId36"/>
    <p:sldId id="409" r:id="rId37"/>
    <p:sldId id="411" r:id="rId38"/>
    <p:sldId id="412" r:id="rId39"/>
    <p:sldId id="469" r:id="rId40"/>
    <p:sldId id="274" r:id="rId41"/>
  </p:sldIdLst>
  <p:sldSz cx="9144000" cy="6858000" type="screen4x3"/>
  <p:notesSz cx="9601200" cy="73152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vina V. Georgieva" initials="EV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3300"/>
    <a:srgbClr val="4B0096"/>
    <a:srgbClr val="0070C0"/>
    <a:srgbClr val="008000"/>
    <a:srgbClr val="6600CC"/>
    <a:srgbClr val="F5D493"/>
    <a:srgbClr val="800080"/>
    <a:srgbClr val="6600FF"/>
    <a:srgbClr val="027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8" autoAdjust="0"/>
    <p:restoredTop sz="91834" autoAdjust="0"/>
  </p:normalViewPr>
  <p:slideViewPr>
    <p:cSldViewPr>
      <p:cViewPr varScale="1">
        <p:scale>
          <a:sx n="76" d="100"/>
          <a:sy n="76" d="100"/>
        </p:scale>
        <p:origin x="74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p:cViewPr varScale="1">
        <p:scale>
          <a:sx n="53" d="100"/>
          <a:sy n="53" d="100"/>
        </p:scale>
        <p:origin x="-2820" y="-90"/>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40680" y="0"/>
            <a:ext cx="4160520" cy="365760"/>
          </a:xfrm>
          <a:prstGeom prst="rect">
            <a:avLst/>
          </a:prstGeom>
        </p:spPr>
        <p:txBody>
          <a:bodyPr vert="horz" lIns="91440" tIns="45720" rIns="91440" bIns="45720" rtlCol="0"/>
          <a:lstStyle>
            <a:lvl1pPr algn="r">
              <a:defRPr sz="1200"/>
            </a:lvl1pPr>
          </a:lstStyle>
          <a:p>
            <a:fld id="{406FE117-BCF6-48B9-9605-4A93FC7F0397}" type="datetimeFigureOut">
              <a:rPr lang="en-US" smtClean="0"/>
              <a:t>9/25/2025</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9" y="6948171"/>
            <a:ext cx="4160520" cy="365760"/>
          </a:xfrm>
          <a:prstGeom prst="rect">
            <a:avLst/>
          </a:prstGeom>
        </p:spPr>
        <p:txBody>
          <a:bodyPr vert="horz" lIns="91440" tIns="45720" rIns="91440" bIns="45720" rtlCol="0" anchor="b"/>
          <a:lstStyle>
            <a:lvl1pPr algn="r">
              <a:defRPr sz="1200"/>
            </a:lvl1pPr>
          </a:lstStyle>
          <a:p>
            <a:fld id="{E051CEE8-5302-41AC-ACFE-24BA7C79CC01}" type="slidenum">
              <a:rPr lang="en-US" smtClean="0"/>
              <a:t>‹#›</a:t>
            </a:fld>
            <a:endParaRPr lang="en-US"/>
          </a:p>
        </p:txBody>
      </p:sp>
    </p:spTree>
    <p:extLst>
      <p:ext uri="{BB962C8B-B14F-4D97-AF65-F5344CB8AC3E}">
        <p14:creationId xmlns:p14="http://schemas.microsoft.com/office/powerpoint/2010/main" val="116520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idx="1"/>
          </p:nvPr>
        </p:nvSpPr>
        <p:spPr>
          <a:xfrm>
            <a:off x="5438459" y="0"/>
            <a:ext cx="4160520" cy="365760"/>
          </a:xfrm>
          <a:prstGeom prst="rect">
            <a:avLst/>
          </a:prstGeom>
        </p:spPr>
        <p:txBody>
          <a:bodyPr vert="horz" lIns="91440" tIns="45720" rIns="91440" bIns="45720" rtlCol="0"/>
          <a:lstStyle>
            <a:lvl1pPr algn="r">
              <a:defRPr sz="1200"/>
            </a:lvl1pPr>
          </a:lstStyle>
          <a:p>
            <a:fld id="{87349322-0917-474D-9E85-A65D0DBC7B0A}" type="datetimeFigureOut">
              <a:rPr lang="bg-BG" smtClean="0"/>
              <a:t>25.9.2025 г.</a:t>
            </a:fld>
            <a:endParaRPr lang="bg-BG" dirty="0"/>
          </a:p>
        </p:txBody>
      </p:sp>
      <p:sp>
        <p:nvSpPr>
          <p:cNvPr id="4" name="Slide Image Placeholder 3"/>
          <p:cNvSpPr>
            <a:spLocks noGrp="1" noRot="1" noChangeAspect="1"/>
          </p:cNvSpPr>
          <p:nvPr>
            <p:ph type="sldImg" idx="2"/>
          </p:nvPr>
        </p:nvSpPr>
        <p:spPr>
          <a:xfrm>
            <a:off x="2971800" y="547688"/>
            <a:ext cx="3657600" cy="2744787"/>
          </a:xfrm>
          <a:prstGeom prst="rect">
            <a:avLst/>
          </a:prstGeom>
          <a:noFill/>
          <a:ln w="12700">
            <a:solidFill>
              <a:prstClr val="black"/>
            </a:solidFill>
          </a:ln>
        </p:spPr>
        <p:txBody>
          <a:bodyPr vert="horz" lIns="91440" tIns="45720" rIns="91440" bIns="45720" rtlCol="0" anchor="ctr"/>
          <a:lstStyle/>
          <a:p>
            <a:endParaRPr lang="bg-BG" dirty="0"/>
          </a:p>
        </p:txBody>
      </p:sp>
      <p:sp>
        <p:nvSpPr>
          <p:cNvPr id="5" name="Notes Placeholder 4"/>
          <p:cNvSpPr>
            <a:spLocks noGrp="1"/>
          </p:cNvSpPr>
          <p:nvPr>
            <p:ph type="body" sz="quarter" idx="3"/>
          </p:nvPr>
        </p:nvSpPr>
        <p:spPr>
          <a:xfrm>
            <a:off x="960120" y="3474721"/>
            <a:ext cx="7680960" cy="3291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bg-BG" dirty="0"/>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1440" tIns="45720" rIns="91440" bIns="45720" rtlCol="0" anchor="b"/>
          <a:lstStyle>
            <a:lvl1pPr algn="r">
              <a:defRPr sz="1200"/>
            </a:lvl1pPr>
          </a:lstStyle>
          <a:p>
            <a:fld id="{1D7F0806-9960-42F6-9908-4EDE81BDA52F}" type="slidenum">
              <a:rPr lang="bg-BG" smtClean="0"/>
              <a:t>‹#›</a:t>
            </a:fld>
            <a:endParaRPr lang="bg-BG" dirty="0"/>
          </a:p>
        </p:txBody>
      </p:sp>
    </p:spTree>
    <p:extLst>
      <p:ext uri="{BB962C8B-B14F-4D97-AF65-F5344CB8AC3E}">
        <p14:creationId xmlns:p14="http://schemas.microsoft.com/office/powerpoint/2010/main" val="26836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5</a:t>
            </a:fld>
            <a:endParaRPr lang="bg-BG" dirty="0"/>
          </a:p>
        </p:txBody>
      </p:sp>
    </p:spTree>
    <p:extLst>
      <p:ext uri="{BB962C8B-B14F-4D97-AF65-F5344CB8AC3E}">
        <p14:creationId xmlns:p14="http://schemas.microsoft.com/office/powerpoint/2010/main" val="2453854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F0806-9960-42F6-9908-4EDE81BDA52F}" type="slidenum">
              <a:rPr lang="bg-BG" smtClean="0"/>
              <a:t>22</a:t>
            </a:fld>
            <a:endParaRPr lang="bg-BG" dirty="0"/>
          </a:p>
        </p:txBody>
      </p:sp>
    </p:spTree>
    <p:extLst>
      <p:ext uri="{BB962C8B-B14F-4D97-AF65-F5344CB8AC3E}">
        <p14:creationId xmlns:p14="http://schemas.microsoft.com/office/powerpoint/2010/main" val="122131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F0806-9960-42F6-9908-4EDE81BDA52F}" type="slidenum">
              <a:rPr lang="bg-BG" smtClean="0"/>
              <a:t>23</a:t>
            </a:fld>
            <a:endParaRPr lang="bg-BG" dirty="0"/>
          </a:p>
        </p:txBody>
      </p:sp>
    </p:spTree>
    <p:extLst>
      <p:ext uri="{BB962C8B-B14F-4D97-AF65-F5344CB8AC3E}">
        <p14:creationId xmlns:p14="http://schemas.microsoft.com/office/powerpoint/2010/main" val="345924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6</a:t>
            </a:fld>
            <a:endParaRPr lang="bg-BG" dirty="0"/>
          </a:p>
        </p:txBody>
      </p:sp>
    </p:spTree>
    <p:extLst>
      <p:ext uri="{BB962C8B-B14F-4D97-AF65-F5344CB8AC3E}">
        <p14:creationId xmlns:p14="http://schemas.microsoft.com/office/powerpoint/2010/main" val="187505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7</a:t>
            </a:fld>
            <a:endParaRPr lang="bg-BG" dirty="0"/>
          </a:p>
        </p:txBody>
      </p:sp>
    </p:spTree>
    <p:extLst>
      <p:ext uri="{BB962C8B-B14F-4D97-AF65-F5344CB8AC3E}">
        <p14:creationId xmlns:p14="http://schemas.microsoft.com/office/powerpoint/2010/main" val="121980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8</a:t>
            </a:fld>
            <a:endParaRPr lang="bg-BG" dirty="0"/>
          </a:p>
        </p:txBody>
      </p:sp>
    </p:spTree>
    <p:extLst>
      <p:ext uri="{BB962C8B-B14F-4D97-AF65-F5344CB8AC3E}">
        <p14:creationId xmlns:p14="http://schemas.microsoft.com/office/powerpoint/2010/main" val="253739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9</a:t>
            </a:fld>
            <a:endParaRPr lang="bg-BG" dirty="0"/>
          </a:p>
        </p:txBody>
      </p:sp>
    </p:spTree>
    <p:extLst>
      <p:ext uri="{BB962C8B-B14F-4D97-AF65-F5344CB8AC3E}">
        <p14:creationId xmlns:p14="http://schemas.microsoft.com/office/powerpoint/2010/main" val="301120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10</a:t>
            </a:fld>
            <a:endParaRPr lang="bg-BG" dirty="0"/>
          </a:p>
        </p:txBody>
      </p:sp>
    </p:spTree>
    <p:extLst>
      <p:ext uri="{BB962C8B-B14F-4D97-AF65-F5344CB8AC3E}">
        <p14:creationId xmlns:p14="http://schemas.microsoft.com/office/powerpoint/2010/main" val="61312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D7F0806-9960-42F6-9908-4EDE81BDA52F}" type="slidenum">
              <a:rPr lang="bg-BG" smtClean="0"/>
              <a:t>11</a:t>
            </a:fld>
            <a:endParaRPr lang="bg-BG" dirty="0"/>
          </a:p>
        </p:txBody>
      </p:sp>
    </p:spTree>
    <p:extLst>
      <p:ext uri="{BB962C8B-B14F-4D97-AF65-F5344CB8AC3E}">
        <p14:creationId xmlns:p14="http://schemas.microsoft.com/office/powerpoint/2010/main" val="282753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F0806-9960-42F6-9908-4EDE81BDA52F}" type="slidenum">
              <a:rPr lang="bg-BG" smtClean="0"/>
              <a:t>13</a:t>
            </a:fld>
            <a:endParaRPr lang="bg-BG" dirty="0"/>
          </a:p>
        </p:txBody>
      </p:sp>
    </p:spTree>
    <p:extLst>
      <p:ext uri="{BB962C8B-B14F-4D97-AF65-F5344CB8AC3E}">
        <p14:creationId xmlns:p14="http://schemas.microsoft.com/office/powerpoint/2010/main" val="303420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F0806-9960-42F6-9908-4EDE81BDA52F}" type="slidenum">
              <a:rPr lang="bg-BG" smtClean="0"/>
              <a:t>21</a:t>
            </a:fld>
            <a:endParaRPr lang="bg-BG" dirty="0"/>
          </a:p>
        </p:txBody>
      </p:sp>
    </p:spTree>
    <p:extLst>
      <p:ext uri="{BB962C8B-B14F-4D97-AF65-F5344CB8AC3E}">
        <p14:creationId xmlns:p14="http://schemas.microsoft.com/office/powerpoint/2010/main" val="423867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17" name="Footer Placeholder 16"/>
          <p:cNvSpPr>
            <a:spLocks noGrp="1"/>
          </p:cNvSpPr>
          <p:nvPr>
            <p:ph type="ftr" sz="quarter" idx="11"/>
          </p:nvPr>
        </p:nvSpPr>
        <p:spPr/>
        <p:txBody>
          <a:bodyPr/>
          <a:lstStyle/>
          <a:p>
            <a:endParaRPr lang="bg-BG"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DCABD8B-BB11-4538-8393-1115CE59B1C0}" type="slidenum">
              <a:rPr lang="bg-BG" smtClean="0"/>
              <a:t>‹#›</a:t>
            </a:fld>
            <a:endParaRPr lang="bg-BG"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DCABD8B-BB11-4538-8393-1115CE59B1C0}" type="slidenum">
              <a:rPr lang="bg-BG" smtClean="0"/>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DCABD8B-BB11-4538-8393-1115CE59B1C0}" type="slidenum">
              <a:rPr lang="bg-BG" smtClean="0"/>
              <a:t>‹#›</a:t>
            </a:fld>
            <a:endParaRPr lang="bg-BG"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908720"/>
            <a:ext cx="7772400" cy="11430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DCABD8B-BB11-4538-8393-1115CE59B1C0}" type="slidenum">
              <a:rPr lang="bg-BG" smtClean="0"/>
              <a:t>‹#›</a:t>
            </a:fld>
            <a:endParaRPr lang="bg-BG"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136" y="116632"/>
            <a:ext cx="3096344"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5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908720"/>
            <a:ext cx="7772400" cy="1143000"/>
          </a:xfrm>
        </p:spPr>
        <p:txBody>
          <a:bodyPr/>
          <a:lstStyle/>
          <a:p>
            <a:endParaRPr kumimoji="0" lang="en-US" dirty="0"/>
          </a:p>
        </p:txBody>
      </p:sp>
      <p:sp>
        <p:nvSpPr>
          <p:cNvPr id="4" name="Date Placeholder 3"/>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DCABD8B-BB11-4538-8393-1115CE59B1C0}" type="slidenum">
              <a:rPr lang="bg-BG" smtClean="0"/>
              <a:t>‹#›</a:t>
            </a:fld>
            <a:endParaRPr lang="bg-BG" dirty="0"/>
          </a:p>
        </p:txBody>
      </p:sp>
      <p:pic>
        <p:nvPicPr>
          <p:cNvPr id="10" name="Picture 9"/>
          <p:cNvPicPr>
            <a:picLocks noChangeAspect="1"/>
          </p:cNvPicPr>
          <p:nvPr userDrawn="1"/>
        </p:nvPicPr>
        <p:blipFill>
          <a:blip r:embed="rId2"/>
          <a:stretch>
            <a:fillRect/>
          </a:stretch>
        </p:blipFill>
        <p:spPr>
          <a:xfrm>
            <a:off x="5868144" y="176776"/>
            <a:ext cx="3182359" cy="73194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5" name="Footer Placeholder 4"/>
          <p:cNvSpPr>
            <a:spLocks noGrp="1"/>
          </p:cNvSpPr>
          <p:nvPr>
            <p:ph type="ftr" sz="quarter" idx="11"/>
          </p:nvPr>
        </p:nvSpPr>
        <p:spPr>
          <a:xfrm>
            <a:off x="800100" y="6172200"/>
            <a:ext cx="4000500" cy="457200"/>
          </a:xfrm>
        </p:spPr>
        <p:txBody>
          <a:bodyPr/>
          <a:lstStyle/>
          <a:p>
            <a:endParaRPr lang="bg-BG"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62876" y="1636444"/>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DCABD8B-BB11-4538-8393-1115CE59B1C0}" type="slidenum">
              <a:rPr lang="bg-BG" smtClean="0"/>
              <a:t>‹#›</a:t>
            </a:fld>
            <a:endParaRPr lang="bg-BG"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DCABD8B-BB11-4538-8393-1115CE59B1C0}" type="slidenum">
              <a:rPr lang="bg-BG" smtClean="0"/>
              <a:t>‹#›</a:t>
            </a:fld>
            <a:endParaRPr lang="bg-BG"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9DCABD8B-BB11-4538-8393-1115CE59B1C0}" type="slidenum">
              <a:rPr lang="bg-BG" smtClean="0"/>
              <a:t>‹#›</a:t>
            </a:fld>
            <a:endParaRPr lang="bg-BG"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9DCABD8B-BB11-4538-8393-1115CE59B1C0}" type="slidenum">
              <a:rPr lang="bg-BG" smtClean="0"/>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9DCABD8B-BB11-4538-8393-1115CE59B1C0}" type="slidenum">
              <a:rPr lang="bg-BG" smtClean="0"/>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DCABD8B-BB11-4538-8393-1115CE59B1C0}" type="slidenum">
              <a:rPr lang="bg-BG" smtClean="0"/>
              <a:t>‹#›</a:t>
            </a:fld>
            <a:endParaRPr lang="bg-BG"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2CF966-BE7A-49C0-92E0-39DF74528A75}" type="datetimeFigureOut">
              <a:rPr lang="bg-BG" smtClean="0"/>
              <a:t>25.9.2025 г.</a:t>
            </a:fld>
            <a:endParaRPr lang="bg-BG" dirty="0"/>
          </a:p>
        </p:txBody>
      </p:sp>
      <p:sp>
        <p:nvSpPr>
          <p:cNvPr id="6" name="Footer Placeholder 5"/>
          <p:cNvSpPr>
            <a:spLocks noGrp="1"/>
          </p:cNvSpPr>
          <p:nvPr>
            <p:ph type="ftr" sz="quarter" idx="11"/>
          </p:nvPr>
        </p:nvSpPr>
        <p:spPr>
          <a:xfrm>
            <a:off x="914400" y="6172200"/>
            <a:ext cx="3886200" cy="457200"/>
          </a:xfrm>
        </p:spPr>
        <p:txBody>
          <a:bodyPr/>
          <a:lstStyle/>
          <a:p>
            <a:endParaRPr lang="bg-BG" dirty="0"/>
          </a:p>
        </p:txBody>
      </p:sp>
      <p:sp>
        <p:nvSpPr>
          <p:cNvPr id="7" name="Slide Number Placeholder 6"/>
          <p:cNvSpPr>
            <a:spLocks noGrp="1"/>
          </p:cNvSpPr>
          <p:nvPr>
            <p:ph type="sldNum" sz="quarter" idx="12"/>
          </p:nvPr>
        </p:nvSpPr>
        <p:spPr>
          <a:xfrm>
            <a:off x="146304" y="6208776"/>
            <a:ext cx="457200" cy="457200"/>
          </a:xfrm>
        </p:spPr>
        <p:txBody>
          <a:bodyPr/>
          <a:lstStyle/>
          <a:p>
            <a:fld id="{9DCABD8B-BB11-4538-8393-1115CE59B1C0}" type="slidenum">
              <a:rPr lang="bg-BG" smtClean="0"/>
              <a:t>‹#›</a:t>
            </a:fld>
            <a:endParaRPr lang="bg-BG"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2CF966-BE7A-49C0-92E0-39DF74528A75}" type="datetimeFigureOut">
              <a:rPr lang="bg-BG" smtClean="0"/>
              <a:t>25.9.2025 г.</a:t>
            </a:fld>
            <a:endParaRPr lang="bg-BG"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bg-BG"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CABD8B-BB11-4538-8393-1115CE59B1C0}" type="slidenum">
              <a:rPr lang="bg-BG" smtClean="0"/>
              <a:t>‹#›</a:t>
            </a:fld>
            <a:endParaRPr lang="bg-BG"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rrb.bg/bg/infrastruktura-br-i-programi/programi-za-teritorialno-sutrudnichestvo-2021-2027/interreg-v-a-ipp-bulgariya-surbiya-2021-202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35696" y="5343599"/>
            <a:ext cx="5688632" cy="461665"/>
          </a:xfrm>
          <a:prstGeom prst="rect">
            <a:avLst/>
          </a:prstGeom>
          <a:noFill/>
        </p:spPr>
        <p:txBody>
          <a:bodyPr wrap="square" rtlCol="0">
            <a:spAutoFit/>
          </a:bodyPr>
          <a:lstStyle/>
          <a:p>
            <a:pPr algn="ctr"/>
            <a:r>
              <a:rPr lang="en-US" sz="2400" i="1" dirty="0" smtClean="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National Control (NC)</a:t>
            </a:r>
            <a:endParaRPr lang="bg-BG" sz="2400" i="1" dirty="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8"/>
          <p:cNvSpPr/>
          <p:nvPr/>
        </p:nvSpPr>
        <p:spPr>
          <a:xfrm>
            <a:off x="-25544" y="1415728"/>
            <a:ext cx="9144001" cy="1482552"/>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0" name="TextBox 9"/>
          <p:cNvSpPr txBox="1"/>
          <p:nvPr/>
        </p:nvSpPr>
        <p:spPr>
          <a:xfrm>
            <a:off x="425681" y="1420952"/>
            <a:ext cx="8225361" cy="1569660"/>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Verification of </a:t>
            </a:r>
            <a:r>
              <a:rPr lang="en-US" sz="3200" b="1" dirty="0" smtClean="0">
                <a:solidFill>
                  <a:schemeClr val="bg1"/>
                </a:solidFill>
                <a:latin typeface="Calibri" panose="020F0502020204030204" pitchFamily="34" charset="0"/>
                <a:cs typeface="Calibri" panose="020F0502020204030204" pitchFamily="34" charset="0"/>
              </a:rPr>
              <a:t>expenditure</a:t>
            </a:r>
            <a:r>
              <a:rPr lang="en-US" sz="3200" b="1" dirty="0">
                <a:solidFill>
                  <a:schemeClr val="bg1"/>
                </a:solidFill>
                <a:latin typeface="Calibri" panose="020F0502020204030204" pitchFamily="34" charset="0"/>
                <a:cs typeface="Calibri" panose="020F0502020204030204" pitchFamily="34" charset="0"/>
              </a:rPr>
              <a:t/>
            </a:r>
            <a:br>
              <a:rPr lang="en-US" sz="3200" b="1" dirty="0">
                <a:solidFill>
                  <a:schemeClr val="bg1"/>
                </a:solidFill>
                <a:latin typeface="Calibri" panose="020F0502020204030204" pitchFamily="34" charset="0"/>
                <a:cs typeface="Calibri" panose="020F0502020204030204" pitchFamily="34" charset="0"/>
              </a:rPr>
            </a:br>
            <a:r>
              <a:rPr lang="en-US" sz="3200" b="1" dirty="0">
                <a:solidFill>
                  <a:schemeClr val="bg1"/>
                </a:solidFill>
                <a:latin typeface="Calibri" panose="020F0502020204030204" pitchFamily="34" charset="0"/>
                <a:cs typeface="Calibri" panose="020F0502020204030204" pitchFamily="34" charset="0"/>
              </a:rPr>
              <a:t>Verification </a:t>
            </a:r>
            <a:r>
              <a:rPr lang="en-US" sz="3200" b="1" dirty="0" smtClean="0">
                <a:solidFill>
                  <a:schemeClr val="bg1"/>
                </a:solidFill>
                <a:latin typeface="Calibri" panose="020F0502020204030204" pitchFamily="34" charset="0"/>
                <a:cs typeface="Calibri" panose="020F0502020204030204" pitchFamily="34" charset="0"/>
              </a:rPr>
              <a:t>procedures</a:t>
            </a:r>
          </a:p>
          <a:p>
            <a:pPr algn="ctr"/>
            <a:r>
              <a:rPr lang="en-US" sz="3200" b="1" dirty="0" smtClean="0">
                <a:solidFill>
                  <a:schemeClr val="bg1"/>
                </a:solidFill>
                <a:latin typeface="Calibri" panose="020F0502020204030204" pitchFamily="34" charset="0"/>
                <a:cs typeface="Calibri" panose="020F0502020204030204" pitchFamily="34" charset="0"/>
              </a:rPr>
              <a:t>Common mistakes </a:t>
            </a:r>
            <a:endParaRPr lang="bg-BG" sz="3200" b="1" dirty="0" smtClean="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26950" y="5805264"/>
            <a:ext cx="9123462" cy="830997"/>
          </a:xfrm>
          <a:prstGeom prst="rect">
            <a:avLst/>
          </a:prstGeom>
          <a:solidFill>
            <a:schemeClr val="bg1"/>
          </a:solidFill>
        </p:spPr>
        <p:txBody>
          <a:bodyPr wrap="square" rtlCol="0">
            <a:spAutoFit/>
          </a:bodyPr>
          <a:lstStyle/>
          <a:p>
            <a:pPr algn="ctr"/>
            <a:r>
              <a:rPr lang="en-US" sz="2400" i="1" dirty="0" smtClean="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Training for Beneficiaries</a:t>
            </a:r>
            <a:endParaRPr lang="bg-BG" sz="2400" i="1" dirty="0" smtClean="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2400" i="1" dirty="0" smtClean="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September,</a:t>
            </a:r>
            <a:r>
              <a:rPr lang="bg-BG" sz="2400" i="1" dirty="0" smtClean="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2025</a:t>
            </a:r>
            <a:endParaRPr lang="bg-BG" sz="2400" dirty="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485" y="3330600"/>
            <a:ext cx="5079546" cy="1825462"/>
          </a:xfrm>
          <a:prstGeom prst="rect">
            <a:avLst/>
          </a:prstGeom>
        </p:spPr>
      </p:pic>
    </p:spTree>
    <p:extLst>
      <p:ext uri="{BB962C8B-B14F-4D97-AF65-F5344CB8AC3E}">
        <p14:creationId xmlns:p14="http://schemas.microsoft.com/office/powerpoint/2010/main" val="133054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042390" cy="870270"/>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27584" y="788557"/>
            <a:ext cx="7523696" cy="967957"/>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are the eligible costs under </a:t>
            </a:r>
            <a:endParaRPr lang="en-US" sz="2000" b="1" dirty="0" smtClean="0">
              <a:solidFill>
                <a:schemeClr val="bg1"/>
              </a:solidFill>
              <a:effectLst>
                <a:outerShdw blurRad="50800" dist="38100" dir="2700000" algn="tl" rotWithShape="0">
                  <a:prstClr val="black">
                    <a:alpha val="40000"/>
                  </a:prstClr>
                </a:outerShdw>
              </a:effectLst>
            </a:endParaRPr>
          </a:p>
          <a:p>
            <a:pPr marL="0" indent="0" algn="ctr">
              <a:buNone/>
            </a:pPr>
            <a:r>
              <a:rPr lang="en-US" sz="2000" b="1" dirty="0" smtClean="0">
                <a:solidFill>
                  <a:schemeClr val="bg1"/>
                </a:solidFill>
                <a:effectLst>
                  <a:outerShdw blurRad="50800" dist="38100" dir="2700000" algn="tl" rotWithShape="0">
                    <a:prstClr val="black">
                      <a:alpha val="40000"/>
                    </a:prstClr>
                  </a:outerShdw>
                </a:effectLst>
              </a:rPr>
              <a:t>BC </a:t>
            </a:r>
            <a:r>
              <a:rPr lang="bg-BG" sz="2000" b="1" dirty="0" smtClean="0">
                <a:solidFill>
                  <a:schemeClr val="bg1"/>
                </a:solidFill>
                <a:effectLst>
                  <a:outerShdw blurRad="50800" dist="38100" dir="2700000" algn="tl" rotWithShape="0">
                    <a:prstClr val="black">
                      <a:alpha val="40000"/>
                    </a:prstClr>
                  </a:outerShdw>
                </a:effectLst>
              </a:rPr>
              <a:t>6</a:t>
            </a:r>
            <a:r>
              <a:rPr lang="en-US" sz="2000" b="1" dirty="0">
                <a:solidFill>
                  <a:schemeClr val="bg1"/>
                </a:solidFill>
                <a:effectLst>
                  <a:outerShdw blurRad="50800" dist="38100" dir="2700000" algn="tl" rotWithShape="0">
                    <a:prstClr val="black">
                      <a:alpha val="40000"/>
                    </a:prstClr>
                  </a:outerShdw>
                </a:effectLst>
              </a:rPr>
              <a:t> Costs for infrastructure and </a:t>
            </a:r>
            <a:r>
              <a:rPr lang="en-US" sz="2000" b="1" dirty="0" smtClean="0">
                <a:solidFill>
                  <a:schemeClr val="bg1"/>
                </a:solidFill>
                <a:effectLst>
                  <a:outerShdw blurRad="50800" dist="38100" dir="2700000" algn="tl" rotWithShape="0">
                    <a:prstClr val="black">
                      <a:alpha val="40000"/>
                    </a:prstClr>
                  </a:outerShdw>
                </a:effectLst>
              </a:rPr>
              <a:t>works</a:t>
            </a:r>
            <a:r>
              <a:rPr lang="ru-RU" sz="2000" b="1" dirty="0">
                <a:solidFill>
                  <a:schemeClr val="bg1"/>
                </a:solidFill>
                <a:effectLst>
                  <a:outerShdw blurRad="50800" dist="38100" dir="2700000" algn="tl" rotWithShape="0">
                    <a:prstClr val="black">
                      <a:alpha val="40000"/>
                    </a:prstClr>
                  </a:outerShdw>
                </a:effectLst>
              </a:rPr>
              <a:t>?</a:t>
            </a:r>
          </a:p>
        </p:txBody>
      </p:sp>
      <p:sp>
        <p:nvSpPr>
          <p:cNvPr id="3" name="Rectangle 2"/>
          <p:cNvSpPr/>
          <p:nvPr/>
        </p:nvSpPr>
        <p:spPr>
          <a:xfrm>
            <a:off x="278681" y="2204864"/>
            <a:ext cx="8646855" cy="3093154"/>
          </a:xfrm>
          <a:prstGeom prst="rect">
            <a:avLst/>
          </a:prstGeom>
        </p:spPr>
        <p:txBody>
          <a:bodyPr wrap="square">
            <a:spAutoFit/>
          </a:bodyPr>
          <a:lstStyle/>
          <a:p>
            <a:pPr>
              <a:spcAft>
                <a:spcPts val="600"/>
              </a:spcAft>
            </a:pPr>
            <a:r>
              <a:rPr lang="en-US" sz="2000" dirty="0">
                <a:solidFill>
                  <a:srgbClr val="002060"/>
                </a:solidFill>
                <a:latin typeface="Calibri" panose="020F0502020204030204" pitchFamily="34" charset="0"/>
                <a:cs typeface="Calibri" panose="020F0502020204030204" pitchFamily="34" charset="0"/>
              </a:rPr>
              <a:t>Eligible costs in this category are </a:t>
            </a:r>
            <a:r>
              <a:rPr lang="en-US" sz="2000" b="1" dirty="0">
                <a:solidFill>
                  <a:srgbClr val="002060"/>
                </a:solidFill>
                <a:latin typeface="Calibri" panose="020F0502020204030204" pitchFamily="34" charset="0"/>
                <a:cs typeface="Calibri" panose="020F0502020204030204" pitchFamily="34" charset="0"/>
              </a:rPr>
              <a:t>limited</a:t>
            </a:r>
            <a:r>
              <a:rPr lang="en-US" sz="2000" dirty="0">
                <a:solidFill>
                  <a:srgbClr val="002060"/>
                </a:solidFill>
                <a:latin typeface="Calibri" panose="020F0502020204030204" pitchFamily="34" charset="0"/>
                <a:cs typeface="Calibri" panose="020F0502020204030204" pitchFamily="34" charset="0"/>
              </a:rPr>
              <a:t> to the </a:t>
            </a:r>
            <a:r>
              <a:rPr lang="en-US" sz="2000" dirty="0" smtClean="0">
                <a:solidFill>
                  <a:srgbClr val="002060"/>
                </a:solidFill>
                <a:latin typeface="Calibri" panose="020F0502020204030204" pitchFamily="34" charset="0"/>
                <a:cs typeface="Calibri" panose="020F0502020204030204" pitchFamily="34" charset="0"/>
              </a:rPr>
              <a:t>following:</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building permits;</a:t>
            </a: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building </a:t>
            </a:r>
            <a:r>
              <a:rPr lang="en-US" sz="2000" dirty="0">
                <a:solidFill>
                  <a:srgbClr val="002060"/>
                </a:solidFill>
                <a:latin typeface="Calibri" panose="020F0502020204030204" pitchFamily="34" charset="0"/>
                <a:cs typeface="Calibri" panose="020F0502020204030204" pitchFamily="34" charset="0"/>
              </a:rPr>
              <a:t>material;</a:t>
            </a:r>
          </a:p>
          <a:p>
            <a:pPr marL="342900" indent="-342900">
              <a:spcAft>
                <a:spcPts val="600"/>
              </a:spcAft>
              <a:buFont typeface="Wingdings" panose="05000000000000000000" pitchFamily="2" charset="2"/>
              <a:buChar char="ü"/>
            </a:pPr>
            <a:r>
              <a:rPr lang="en-US" sz="2000" dirty="0" err="1" smtClean="0">
                <a:solidFill>
                  <a:srgbClr val="002060"/>
                </a:solidFill>
                <a:latin typeface="Calibri" panose="020F0502020204030204" pitchFamily="34" charset="0"/>
                <a:cs typeface="Calibri" panose="020F0502020204030204" pitchFamily="34" charset="0"/>
              </a:rPr>
              <a:t>labour</a:t>
            </a:r>
            <a:r>
              <a:rPr lang="en-US" sz="2000" dirty="0">
                <a:solidFill>
                  <a:srgbClr val="002060"/>
                </a:solidFill>
                <a:latin typeface="Calibri" panose="020F0502020204030204" pitchFamily="34" charset="0"/>
                <a:cs typeface="Calibri" panose="020F0502020204030204" pitchFamily="34" charset="0"/>
              </a:rPr>
              <a:t>;</a:t>
            </a: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specialized </a:t>
            </a:r>
            <a:r>
              <a:rPr lang="en-US" sz="2000" dirty="0">
                <a:solidFill>
                  <a:srgbClr val="002060"/>
                </a:solidFill>
                <a:latin typeface="Calibri" panose="020F0502020204030204" pitchFamily="34" charset="0"/>
                <a:cs typeface="Calibri" panose="020F0502020204030204" pitchFamily="34" charset="0"/>
              </a:rPr>
              <a:t>interventions (such as soil remediation, mine-clearing).</a:t>
            </a: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works</a:t>
            </a:r>
            <a:r>
              <a:rPr lang="en-US" sz="2000" dirty="0">
                <a:solidFill>
                  <a:srgbClr val="002060"/>
                </a:solidFill>
                <a:latin typeface="Calibri" panose="020F0502020204030204" pitchFamily="34" charset="0"/>
                <a:cs typeface="Calibri" panose="020F0502020204030204" pitchFamily="34" charset="0"/>
              </a:rPr>
              <a:t>;</a:t>
            </a: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supervision </a:t>
            </a:r>
            <a:r>
              <a:rPr lang="en-US" sz="2000" dirty="0">
                <a:solidFill>
                  <a:srgbClr val="002060"/>
                </a:solidFill>
                <a:latin typeface="Calibri" panose="020F0502020204030204" pitchFamily="34" charset="0"/>
                <a:cs typeface="Calibri" panose="020F0502020204030204" pitchFamily="34" charset="0"/>
              </a:rPr>
              <a:t>of works;</a:t>
            </a: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authors </a:t>
            </a:r>
            <a:r>
              <a:rPr lang="en-US" sz="2000" dirty="0">
                <a:solidFill>
                  <a:srgbClr val="002060"/>
                </a:solidFill>
                <a:latin typeface="Calibri" panose="020F0502020204030204" pitchFamily="34" charset="0"/>
                <a:cs typeface="Calibri" panose="020F0502020204030204" pitchFamily="34" charset="0"/>
              </a:rPr>
              <a:t>supervision ( TR: </a:t>
            </a:r>
            <a:r>
              <a:rPr lang="en-US" sz="2000" dirty="0" err="1">
                <a:solidFill>
                  <a:srgbClr val="002060"/>
                </a:solidFill>
                <a:latin typeface="Calibri" panose="020F0502020204030204" pitchFamily="34" charset="0"/>
                <a:cs typeface="Calibri" panose="020F0502020204030204" pitchFamily="34" charset="0"/>
              </a:rPr>
              <a:t>meslek</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odaları</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onayı</a:t>
            </a:r>
            <a:r>
              <a:rPr lang="en-US" sz="2000" dirty="0">
                <a:solidFill>
                  <a:srgbClr val="002060"/>
                </a:solidFill>
                <a:latin typeface="Calibri" panose="020F0502020204030204" pitchFamily="34" charset="0"/>
                <a:cs typeface="Calibri" panose="020F0502020204030204" pitchFamily="34" charset="0"/>
              </a:rPr>
              <a:t>)</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9580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124744"/>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Why the procurement is so important for the partners?</a:t>
            </a:r>
            <a:endParaRPr lang="ru-RU"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 name="Rectangle 1"/>
          <p:cNvSpPr/>
          <p:nvPr/>
        </p:nvSpPr>
        <p:spPr>
          <a:xfrm>
            <a:off x="-108520" y="1772816"/>
            <a:ext cx="9002107" cy="2123658"/>
          </a:xfrm>
          <a:prstGeom prst="rect">
            <a:avLst/>
          </a:prstGeom>
        </p:spPr>
        <p:txBody>
          <a:bodyPr wrap="square">
            <a:spAutoFit/>
          </a:bodyPr>
          <a:lstStyle/>
          <a:p>
            <a:pPr marL="519113" lvl="1" indent="-342900" algn="just">
              <a:buClr>
                <a:srgbClr val="4A66AC"/>
              </a:buClr>
              <a:buSzPct val="85000"/>
              <a:buFont typeface="Wingdings" panose="05000000000000000000" pitchFamily="2" charset="2"/>
              <a:buChar char="v"/>
            </a:pPr>
            <a:r>
              <a:rPr lang="en-US" sz="2200" dirty="0" smtClean="0">
                <a:solidFill>
                  <a:srgbClr val="002060"/>
                </a:solidFill>
                <a:latin typeface="Calibri" panose="020F0502020204030204" pitchFamily="34" charset="0"/>
                <a:cs typeface="Calibri" panose="020F0502020204030204" pitchFamily="34" charset="0"/>
              </a:rPr>
              <a:t>The </a:t>
            </a:r>
            <a:r>
              <a:rPr lang="en-US" sz="2200" dirty="0">
                <a:solidFill>
                  <a:srgbClr val="002060"/>
                </a:solidFill>
                <a:latin typeface="Calibri" panose="020F0502020204030204" pitchFamily="34" charset="0"/>
                <a:cs typeface="Calibri" panose="020F0502020204030204" pitchFamily="34" charset="0"/>
              </a:rPr>
              <a:t>templates are provided in Annex 16 </a:t>
            </a:r>
            <a:r>
              <a:rPr lang="en-US" sz="2200" dirty="0" smtClean="0">
                <a:solidFill>
                  <a:srgbClr val="002060"/>
                </a:solidFill>
                <a:latin typeface="Calibri" panose="020F0502020204030204" pitchFamily="34" charset="0"/>
                <a:cs typeface="Calibri" panose="020F0502020204030204" pitchFamily="34" charset="0"/>
              </a:rPr>
              <a:t>_</a:t>
            </a:r>
            <a:r>
              <a:rPr lang="en-US" sz="2200" dirty="0">
                <a:solidFill>
                  <a:srgbClr val="002060"/>
                </a:solidFill>
                <a:latin typeface="Calibri" panose="020F0502020204030204" pitchFamily="34" charset="0"/>
                <a:cs typeface="Calibri" panose="020F0502020204030204" pitchFamily="34" charset="0"/>
              </a:rPr>
              <a:t>Procurement </a:t>
            </a:r>
            <a:r>
              <a:rPr lang="en-US" sz="2200" dirty="0" smtClean="0">
                <a:solidFill>
                  <a:srgbClr val="002060"/>
                </a:solidFill>
                <a:latin typeface="Calibri" panose="020F0502020204030204" pitchFamily="34" charset="0"/>
                <a:cs typeface="Calibri" panose="020F0502020204030204" pitchFamily="34" charset="0"/>
              </a:rPr>
              <a:t>guidelines&amp; annexes </a:t>
            </a:r>
            <a:r>
              <a:rPr lang="en-US" sz="2200" dirty="0">
                <a:solidFill>
                  <a:srgbClr val="002060"/>
                </a:solidFill>
                <a:latin typeface="Calibri" panose="020F0502020204030204" pitchFamily="34" charset="0"/>
                <a:cs typeface="Calibri" panose="020F0502020204030204" pitchFamily="34" charset="0"/>
              </a:rPr>
              <a:t>to the PIM; </a:t>
            </a:r>
            <a:endParaRPr lang="en-US" sz="2200" dirty="0">
              <a:solidFill>
                <a:srgbClr val="002060"/>
              </a:solidFill>
              <a:latin typeface="Calibri" panose="020F0502020204030204" pitchFamily="34" charset="0"/>
              <a:cs typeface="Calibri" panose="020F0502020204030204" pitchFamily="34" charset="0"/>
            </a:endParaRPr>
          </a:p>
          <a:p>
            <a:pPr marL="519113" lvl="1" indent="-342900" algn="just">
              <a:buClr>
                <a:srgbClr val="4A66AC"/>
              </a:buClr>
              <a:buSzPct val="85000"/>
              <a:buFont typeface="Wingdings" panose="05000000000000000000" pitchFamily="2" charset="2"/>
              <a:buChar char="v"/>
            </a:pPr>
            <a:r>
              <a:rPr lang="en-US" sz="2200" dirty="0" smtClean="0">
                <a:solidFill>
                  <a:srgbClr val="002060"/>
                </a:solidFill>
                <a:latin typeface="Calibri" panose="020F0502020204030204" pitchFamily="34" charset="0"/>
                <a:cs typeface="Calibri" panose="020F0502020204030204" pitchFamily="34" charset="0"/>
              </a:rPr>
              <a:t>At </a:t>
            </a:r>
            <a:r>
              <a:rPr lang="en-US" sz="2200" dirty="0">
                <a:solidFill>
                  <a:srgbClr val="002060"/>
                </a:solidFill>
                <a:latin typeface="Calibri" panose="020F0502020204030204" pitchFamily="34" charset="0"/>
                <a:cs typeface="Calibri" panose="020F0502020204030204" pitchFamily="34" charset="0"/>
              </a:rPr>
              <a:t>the start of project activities, a Procurement Plan is drawn up – this is the document that shows the JS that the beneficiaries are aware of what should be contracted as external services/supplies/construction </a:t>
            </a:r>
            <a:r>
              <a:rPr lang="en-US" sz="2200" dirty="0" smtClean="0">
                <a:solidFill>
                  <a:srgbClr val="002060"/>
                </a:solidFill>
                <a:latin typeface="Calibri" panose="020F0502020204030204" pitchFamily="34" charset="0"/>
                <a:cs typeface="Calibri" panose="020F0502020204030204" pitchFamily="34" charset="0"/>
              </a:rPr>
              <a:t>works within </a:t>
            </a:r>
            <a:r>
              <a:rPr lang="en-US" sz="2200" dirty="0">
                <a:solidFill>
                  <a:srgbClr val="002060"/>
                </a:solidFill>
                <a:latin typeface="Calibri" panose="020F0502020204030204" pitchFamily="34" charset="0"/>
                <a:cs typeface="Calibri" panose="020F0502020204030204" pitchFamily="34" charset="0"/>
              </a:rPr>
              <a:t>the </a:t>
            </a:r>
            <a:r>
              <a:rPr lang="en-US" sz="2200" dirty="0" smtClean="0">
                <a:solidFill>
                  <a:srgbClr val="002060"/>
                </a:solidFill>
                <a:latin typeface="Calibri" panose="020F0502020204030204" pitchFamily="34" charset="0"/>
                <a:cs typeface="Calibri" panose="020F0502020204030204" pitchFamily="34" charset="0"/>
              </a:rPr>
              <a:t>PROJECT.                                      </a:t>
            </a:r>
          </a:p>
        </p:txBody>
      </p:sp>
    </p:spTree>
    <p:extLst>
      <p:ext uri="{BB962C8B-B14F-4D97-AF65-F5344CB8AC3E}">
        <p14:creationId xmlns:p14="http://schemas.microsoft.com/office/powerpoint/2010/main" val="212261076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80728"/>
            <a:ext cx="9149894" cy="774738"/>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07205" y="787509"/>
            <a:ext cx="7523696" cy="967957"/>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Recommendations for preparing and conducting </a:t>
            </a:r>
            <a:endParaRPr lang="en-US" sz="2000" b="1" dirty="0" smtClean="0">
              <a:solidFill>
                <a:schemeClr val="bg1"/>
              </a:solidFill>
              <a:effectLst>
                <a:outerShdw blurRad="50800" dist="38100" dir="2700000" algn="tl" rotWithShape="0">
                  <a:prstClr val="black">
                    <a:alpha val="40000"/>
                  </a:prstClr>
                </a:outerShdw>
              </a:effectLst>
            </a:endParaRPr>
          </a:p>
          <a:p>
            <a:pPr marL="0" indent="0" algn="ctr">
              <a:buNone/>
            </a:pPr>
            <a:r>
              <a:rPr lang="en-US" sz="2000" b="1" dirty="0" smtClean="0">
                <a:solidFill>
                  <a:schemeClr val="bg1"/>
                </a:solidFill>
                <a:effectLst>
                  <a:outerShdw blurRad="50800" dist="38100" dir="2700000" algn="tl" rotWithShape="0">
                    <a:prstClr val="black">
                      <a:alpha val="40000"/>
                    </a:prstClr>
                  </a:outerShdw>
                </a:effectLst>
              </a:rPr>
              <a:t>selection </a:t>
            </a:r>
            <a:r>
              <a:rPr lang="en-US" sz="2000" b="1" dirty="0">
                <a:solidFill>
                  <a:schemeClr val="bg1"/>
                </a:solidFill>
                <a:effectLst>
                  <a:outerShdw blurRad="50800" dist="38100" dir="2700000" algn="tl" rotWithShape="0">
                    <a:prstClr val="black">
                      <a:alpha val="40000"/>
                    </a:prstClr>
                  </a:outerShdw>
                </a:effectLst>
              </a:rPr>
              <a:t>procedures:</a:t>
            </a:r>
            <a:endParaRPr lang="ru-RU" sz="20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395536" y="1638887"/>
            <a:ext cx="8136904" cy="3662541"/>
          </a:xfrm>
          <a:prstGeom prst="rect">
            <a:avLst/>
          </a:prstGeom>
          <a:noFill/>
        </p:spPr>
        <p:txBody>
          <a:bodyPr wrap="square" rtlCol="0">
            <a:spAutoFit/>
          </a:bodyPr>
          <a:lstStyle/>
          <a:p>
            <a:pPr marL="342900" indent="-342900" algn="just">
              <a:buFont typeface="+mj-lt"/>
              <a:buAutoNum type="arabicParenR"/>
            </a:pPr>
            <a:endParaRPr lang="bg-BG" sz="1600" dirty="0"/>
          </a:p>
          <a:p>
            <a:pPr algn="ctr"/>
            <a:endParaRPr lang="en-US" sz="1600" b="1" dirty="0" smtClean="0">
              <a:solidFill>
                <a:srgbClr val="002060"/>
              </a:solidFill>
              <a:effectLst>
                <a:outerShdw blurRad="38100" dist="38100" dir="2700000" algn="tl">
                  <a:srgbClr val="000000">
                    <a:alpha val="43137"/>
                  </a:srgbClr>
                </a:outerShdw>
              </a:effectLst>
            </a:endParaRPr>
          </a:p>
          <a:p>
            <a:pPr algn="ctr"/>
            <a:r>
              <a:rPr lang="bg-BG" sz="1600" b="1" dirty="0" smtClean="0">
                <a:solidFill>
                  <a:srgbClr val="002060"/>
                </a:solidFill>
                <a:effectLst>
                  <a:outerShdw blurRad="38100" dist="38100" dir="2700000" algn="tl">
                    <a:srgbClr val="000000">
                      <a:alpha val="43137"/>
                    </a:srgbClr>
                  </a:outerShdw>
                </a:effectLst>
              </a:rPr>
              <a:t> </a:t>
            </a:r>
            <a:endParaRPr lang="bg-BG" sz="1600" b="1" dirty="0">
              <a:solidFill>
                <a:srgbClr val="00206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ü"/>
            </a:pPr>
            <a:r>
              <a:rPr lang="en-US" sz="1600" dirty="0" smtClean="0">
                <a:solidFill>
                  <a:srgbClr val="002060"/>
                </a:solidFill>
              </a:rPr>
              <a:t>  </a:t>
            </a:r>
            <a:r>
              <a:rPr lang="en-US" sz="2400" dirty="0" smtClean="0">
                <a:solidFill>
                  <a:srgbClr val="002060"/>
                </a:solidFill>
                <a:latin typeface="Calibri" panose="020F0502020204030204" pitchFamily="34" charset="0"/>
                <a:cs typeface="Calibri" panose="020F0502020204030204" pitchFamily="34" charset="0"/>
              </a:rPr>
              <a:t>When </a:t>
            </a:r>
            <a:r>
              <a:rPr lang="en-US" sz="2400" dirty="0">
                <a:solidFill>
                  <a:srgbClr val="002060"/>
                </a:solidFill>
                <a:latin typeface="Calibri" panose="020F0502020204030204" pitchFamily="34" charset="0"/>
                <a:cs typeface="Calibri" panose="020F0502020204030204" pitchFamily="34" charset="0"/>
              </a:rPr>
              <a:t>selecting the type and forms of the procedure to be conducted, the beneficiary must be guided by</a:t>
            </a:r>
            <a:r>
              <a:rPr lang="en-US" sz="2400" dirty="0" smtClean="0">
                <a:solidFill>
                  <a:srgbClr val="002060"/>
                </a:solidFill>
                <a:latin typeface="Calibri" panose="020F0502020204030204" pitchFamily="34" charset="0"/>
                <a:cs typeface="Calibri" panose="020F0502020204030204" pitchFamily="34" charset="0"/>
              </a:rPr>
              <a:t>:</a:t>
            </a:r>
          </a:p>
          <a:p>
            <a:pPr algn="just"/>
            <a:endParaRPr lang="en-US" sz="24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400" dirty="0">
                <a:solidFill>
                  <a:srgbClr val="002060"/>
                </a:solidFill>
                <a:latin typeface="Calibri" panose="020F0502020204030204" pitchFamily="34" charset="0"/>
                <a:cs typeface="Calibri" panose="020F0502020204030204" pitchFamily="34" charset="0"/>
              </a:rPr>
              <a:t>The approved </a:t>
            </a:r>
            <a:r>
              <a:rPr lang="en-US" sz="2400" dirty="0" smtClean="0">
                <a:solidFill>
                  <a:srgbClr val="002060"/>
                </a:solidFill>
                <a:latin typeface="Calibri" panose="020F0502020204030204" pitchFamily="34" charset="0"/>
                <a:cs typeface="Calibri" panose="020F0502020204030204" pitchFamily="34" charset="0"/>
              </a:rPr>
              <a:t>Procurement Plan;</a:t>
            </a:r>
          </a:p>
          <a:p>
            <a:pPr marL="285750" indent="-285750" algn="just">
              <a:buFont typeface="Wingdings" panose="05000000000000000000" pitchFamily="2" charset="2"/>
              <a:buChar char="ü"/>
            </a:pPr>
            <a:r>
              <a:rPr lang="en-US" sz="2400" dirty="0" smtClean="0">
                <a:solidFill>
                  <a:srgbClr val="002060"/>
                </a:solidFill>
                <a:latin typeface="Calibri" panose="020F0502020204030204" pitchFamily="34" charset="0"/>
                <a:cs typeface="Calibri" panose="020F0502020204030204" pitchFamily="34" charset="0"/>
              </a:rPr>
              <a:t>The </a:t>
            </a:r>
            <a:r>
              <a:rPr lang="en-US" sz="2400" dirty="0">
                <a:solidFill>
                  <a:srgbClr val="002060"/>
                </a:solidFill>
                <a:latin typeface="Calibri" panose="020F0502020204030204" pitchFamily="34" charset="0"/>
                <a:cs typeface="Calibri" panose="020F0502020204030204" pitchFamily="34" charset="0"/>
              </a:rPr>
              <a:t>guidelines for public procurement specified in the Program </a:t>
            </a:r>
            <a:r>
              <a:rPr lang="en-US" sz="2400" dirty="0" smtClean="0">
                <a:solidFill>
                  <a:srgbClr val="002060"/>
                </a:solidFill>
                <a:latin typeface="Calibri" panose="020F0502020204030204" pitchFamily="34" charset="0"/>
                <a:cs typeface="Calibri" panose="020F0502020204030204" pitchFamily="34" charset="0"/>
              </a:rPr>
              <a:t>Manual;</a:t>
            </a:r>
          </a:p>
          <a:p>
            <a:pPr marL="285750" indent="-285750" algn="just">
              <a:buFont typeface="Wingdings" panose="05000000000000000000" pitchFamily="2" charset="2"/>
              <a:buChar char="ü"/>
            </a:pPr>
            <a:r>
              <a:rPr lang="en-US" sz="2400" dirty="0" smtClean="0">
                <a:solidFill>
                  <a:srgbClr val="002060"/>
                </a:solidFill>
                <a:latin typeface="Calibri" panose="020F0502020204030204" pitchFamily="34" charset="0"/>
                <a:cs typeface="Calibri" panose="020F0502020204030204" pitchFamily="34" charset="0"/>
              </a:rPr>
              <a:t>The </a:t>
            </a:r>
            <a:r>
              <a:rPr lang="en-US" sz="2400" dirty="0">
                <a:solidFill>
                  <a:srgbClr val="002060"/>
                </a:solidFill>
                <a:latin typeface="Calibri" panose="020F0502020204030204" pitchFamily="34" charset="0"/>
                <a:cs typeface="Calibri" panose="020F0502020204030204" pitchFamily="34" charset="0"/>
              </a:rPr>
              <a:t>Project Implementation </a:t>
            </a:r>
            <a:r>
              <a:rPr lang="en-US" sz="2400" dirty="0" smtClean="0">
                <a:solidFill>
                  <a:srgbClr val="002060"/>
                </a:solidFill>
                <a:latin typeface="Calibri" panose="020F0502020204030204" pitchFamily="34" charset="0"/>
                <a:cs typeface="Calibri" panose="020F0502020204030204" pitchFamily="34" charset="0"/>
              </a:rPr>
              <a:t>Manual. </a:t>
            </a:r>
            <a:endParaRPr lang="bg-BG" sz="2400" dirty="0">
              <a:solidFill>
                <a:srgbClr val="002060"/>
              </a:solidFill>
              <a:latin typeface="Calibri" panose="020F0502020204030204" pitchFamily="34" charset="0"/>
              <a:cs typeface="Calibri" panose="020F0502020204030204" pitchFamily="34" charset="0"/>
            </a:endParaRPr>
          </a:p>
          <a:p>
            <a:pPr algn="just"/>
            <a:endParaRPr lang="bg-BG" sz="1600" dirty="0">
              <a:solidFill>
                <a:srgbClr val="002060"/>
              </a:solidFill>
            </a:endParaRPr>
          </a:p>
        </p:txBody>
      </p:sp>
      <p:pic>
        <p:nvPicPr>
          <p:cNvPr id="2" name="Picture 1"/>
          <p:cNvPicPr>
            <a:picLocks noChangeAspect="1"/>
          </p:cNvPicPr>
          <p:nvPr/>
        </p:nvPicPr>
        <p:blipFill>
          <a:blip r:embed="rId2"/>
          <a:stretch>
            <a:fillRect/>
          </a:stretch>
        </p:blipFill>
        <p:spPr>
          <a:xfrm flipH="1">
            <a:off x="482471" y="2348880"/>
            <a:ext cx="360040" cy="360040"/>
          </a:xfrm>
          <a:prstGeom prst="rect">
            <a:avLst/>
          </a:prstGeom>
        </p:spPr>
      </p:pic>
    </p:spTree>
    <p:extLst>
      <p:ext uri="{BB962C8B-B14F-4D97-AF65-F5344CB8AC3E}">
        <p14:creationId xmlns:p14="http://schemas.microsoft.com/office/powerpoint/2010/main" val="72763841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854056"/>
            <a:ext cx="7523696" cy="553998"/>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else will the </a:t>
            </a:r>
            <a:r>
              <a:rPr lang="en-US" sz="2000" b="1" dirty="0" smtClean="0">
                <a:solidFill>
                  <a:schemeClr val="bg1"/>
                </a:solidFill>
                <a:effectLst>
                  <a:outerShdw blurRad="50800" dist="38100" dir="2700000" algn="tl" rotWithShape="0">
                    <a:prstClr val="black">
                      <a:alpha val="40000"/>
                    </a:prstClr>
                  </a:outerShdw>
                </a:effectLst>
              </a:rPr>
              <a:t>controller </a:t>
            </a:r>
            <a:r>
              <a:rPr lang="en-US" sz="2000" b="1" dirty="0">
                <a:solidFill>
                  <a:schemeClr val="bg1"/>
                </a:solidFill>
                <a:effectLst>
                  <a:outerShdw blurRad="50800" dist="38100" dir="2700000" algn="tl" rotWithShape="0">
                    <a:prstClr val="black">
                      <a:alpha val="40000"/>
                    </a:prstClr>
                  </a:outerShdw>
                </a:effectLst>
              </a:rPr>
              <a:t>check?</a:t>
            </a:r>
            <a:endParaRPr lang="ru-RU" sz="2000" b="1" dirty="0">
              <a:solidFill>
                <a:schemeClr val="bg1"/>
              </a:solidFill>
              <a:effectLst>
                <a:outerShdw blurRad="50800" dist="38100" dir="2700000" algn="tl" rotWithShape="0">
                  <a:prstClr val="black">
                    <a:alpha val="40000"/>
                  </a:prstClr>
                </a:outerShdw>
              </a:effectLst>
            </a:endParaRPr>
          </a:p>
        </p:txBody>
      </p:sp>
      <p:sp>
        <p:nvSpPr>
          <p:cNvPr id="14" name="TextBox 13"/>
          <p:cNvSpPr txBox="1"/>
          <p:nvPr/>
        </p:nvSpPr>
        <p:spPr>
          <a:xfrm>
            <a:off x="179512" y="1484784"/>
            <a:ext cx="8784976" cy="5262979"/>
          </a:xfrm>
          <a:prstGeom prst="rect">
            <a:avLst/>
          </a:prstGeom>
          <a:noFill/>
        </p:spPr>
        <p:txBody>
          <a:bodyPr wrap="square" rtlCol="0">
            <a:spAutoFit/>
          </a:bodyPr>
          <a:lstStyle/>
          <a:p>
            <a:pPr algn="just"/>
            <a:r>
              <a:rPr lang="en-US" dirty="0" smtClean="0">
                <a:solidFill>
                  <a:srgbClr val="002060"/>
                </a:solidFill>
                <a:latin typeface="Calibri" panose="020F0502020204030204" pitchFamily="34" charset="0"/>
                <a:cs typeface="Calibri" panose="020F0502020204030204" pitchFamily="34" charset="0"/>
              </a:rPr>
              <a:t>Irregularities</a:t>
            </a:r>
          </a:p>
          <a:p>
            <a:pPr algn="just"/>
            <a:r>
              <a:rPr lang="en-US" dirty="0" smtClean="0">
                <a:solidFill>
                  <a:srgbClr val="002060"/>
                </a:solidFill>
                <a:latin typeface="Calibri" panose="020F0502020204030204" pitchFamily="34" charset="0"/>
                <a:cs typeface="Calibri" panose="020F0502020204030204" pitchFamily="34" charset="0"/>
              </a:rPr>
              <a:t>During </a:t>
            </a:r>
            <a:r>
              <a:rPr lang="en-US" dirty="0">
                <a:solidFill>
                  <a:srgbClr val="002060"/>
                </a:solidFill>
                <a:latin typeface="Calibri" panose="020F0502020204030204" pitchFamily="34" charset="0"/>
                <a:cs typeface="Calibri" panose="020F0502020204030204" pitchFamily="34" charset="0"/>
              </a:rPr>
              <a:t>this programming period, controllers </a:t>
            </a:r>
            <a:r>
              <a:rPr lang="en-US" dirty="0" smtClean="0">
                <a:solidFill>
                  <a:srgbClr val="002060"/>
                </a:solidFill>
                <a:latin typeface="Calibri" panose="020F0502020204030204" pitchFamily="34" charset="0"/>
                <a:cs typeface="Calibri" panose="020F0502020204030204" pitchFamily="34" charset="0"/>
              </a:rPr>
              <a:t>continue to use the </a:t>
            </a:r>
            <a:r>
              <a:rPr lang="en-US" dirty="0">
                <a:solidFill>
                  <a:srgbClr val="002060"/>
                </a:solidFill>
                <a:latin typeface="Calibri" panose="020F0502020204030204" pitchFamily="34" charset="0"/>
                <a:cs typeface="Calibri" panose="020F0502020204030204" pitchFamily="34" charset="0"/>
              </a:rPr>
              <a:t>system of "RED FLAGS" to identify and report irregularities. Examples of such "signals" </a:t>
            </a:r>
            <a:r>
              <a:rPr lang="en-US" dirty="0" smtClean="0">
                <a:solidFill>
                  <a:srgbClr val="002060"/>
                </a:solidFill>
                <a:latin typeface="Calibri" panose="020F0502020204030204" pitchFamily="34" charset="0"/>
                <a:cs typeface="Calibri" panose="020F0502020204030204" pitchFamily="34" charset="0"/>
              </a:rPr>
              <a:t>are: </a:t>
            </a:r>
          </a:p>
          <a:p>
            <a:pPr lvl="2"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Lack of original documents at the responsible partner;</a:t>
            </a:r>
          </a:p>
          <a:p>
            <a:pPr lvl="2"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Unaccounted expenses;</a:t>
            </a:r>
          </a:p>
          <a:p>
            <a:pPr lvl="2"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Splitting of the subject of the public procurement contract; </a:t>
            </a:r>
          </a:p>
          <a:p>
            <a:pPr marL="896938" lvl="2" indent="17463"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Discriminatory</a:t>
            </a:r>
            <a:r>
              <a:rPr lang="en-US" altLang="en-US" dirty="0" smtClean="0">
                <a:solidFill>
                  <a:srgbClr val="002060"/>
                </a:solidFill>
                <a:latin typeface="Calibri" panose="020F0502020204030204" pitchFamily="34" charset="0"/>
                <a:cs typeface="Calibri" panose="020F0502020204030204" pitchFamily="34" charset="0"/>
              </a:rPr>
              <a:t>/ restrictive </a:t>
            </a:r>
            <a:r>
              <a:rPr lang="en-US" altLang="en-US" dirty="0">
                <a:solidFill>
                  <a:srgbClr val="002060"/>
                </a:solidFill>
                <a:latin typeface="Calibri" panose="020F0502020204030204" pitchFamily="34" charset="0"/>
                <a:cs typeface="Calibri" panose="020F0502020204030204" pitchFamily="34" charset="0"/>
              </a:rPr>
              <a:t>conditions in the tender documentation, etc., related to </a:t>
            </a:r>
            <a:r>
              <a:rPr lang="en-US" altLang="en-US" dirty="0" smtClean="0">
                <a:solidFill>
                  <a:srgbClr val="002060"/>
                </a:solidFill>
                <a:latin typeface="Calibri" panose="020F0502020204030204" pitchFamily="34" charset="0"/>
                <a:cs typeface="Calibri" panose="020F0502020204030204" pitchFamily="34" charset="0"/>
              </a:rPr>
              <a:t> the </a:t>
            </a:r>
            <a:r>
              <a:rPr lang="en-US" altLang="en-US" dirty="0">
                <a:solidFill>
                  <a:srgbClr val="002060"/>
                </a:solidFill>
                <a:latin typeface="Calibri" panose="020F0502020204030204" pitchFamily="34" charset="0"/>
                <a:cs typeface="Calibri" panose="020F0502020204030204" pitchFamily="34" charset="0"/>
              </a:rPr>
              <a:t>public procurement contracts being conducted;</a:t>
            </a:r>
          </a:p>
          <a:p>
            <a:pPr lvl="2"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Awarding a contract to a "related party"</a:t>
            </a:r>
          </a:p>
          <a:p>
            <a:pPr lvl="2" eaLnBrk="0" fontAlgn="base" hangingPunct="0">
              <a:spcBef>
                <a:spcPct val="0"/>
              </a:spcBef>
              <a:spcAft>
                <a:spcPts val="600"/>
              </a:spcAft>
            </a:pPr>
            <a:r>
              <a:rPr lang="en-US" altLang="en-US" dirty="0">
                <a:solidFill>
                  <a:srgbClr val="002060"/>
                </a:solidFill>
                <a:latin typeface="Calibri" panose="020F0502020204030204" pitchFamily="34" charset="0"/>
                <a:cs typeface="Calibri" panose="020F0502020204030204" pitchFamily="34" charset="0"/>
              </a:rPr>
              <a:t>Undeclared conflict of interest</a:t>
            </a:r>
          </a:p>
          <a:p>
            <a:pPr algn="just"/>
            <a:endParaRPr lang="bg-BG" dirty="0">
              <a:latin typeface="Calibri" panose="020F0502020204030204" pitchFamily="34" charset="0"/>
              <a:cs typeface="Calibri" panose="020F0502020204030204" pitchFamily="34" charset="0"/>
            </a:endParaRPr>
          </a:p>
          <a:p>
            <a:pPr lvl="0" algn="just" eaLnBrk="0" fontAlgn="base" hangingPunct="0">
              <a:spcBef>
                <a:spcPct val="0"/>
              </a:spcBef>
              <a:spcAft>
                <a:spcPct val="0"/>
              </a:spcAft>
            </a:pPr>
            <a:r>
              <a:rPr lang="en-US" altLang="en-US" dirty="0" smtClean="0">
                <a:latin typeface="Calibri" panose="020F0502020204030204" pitchFamily="34" charset="0"/>
                <a:cs typeface="Calibri" panose="020F0502020204030204" pitchFamily="34" charset="0"/>
              </a:rPr>
              <a:t>*</a:t>
            </a:r>
            <a:r>
              <a:rPr lang="en-US" altLang="en-US" dirty="0">
                <a:solidFill>
                  <a:srgbClr val="002060"/>
                </a:solidFill>
                <a:latin typeface="Calibri" panose="020F0502020204030204" pitchFamily="34" charset="0"/>
                <a:cs typeface="Calibri" panose="020F0502020204030204" pitchFamily="34" charset="0"/>
              </a:rPr>
              <a:t>A non-exhaustive list can be found in the Fraud indicators checklist, which is available on the MRDPW </a:t>
            </a:r>
            <a:r>
              <a:rPr lang="en-US" altLang="en-US" dirty="0" smtClean="0">
                <a:solidFill>
                  <a:srgbClr val="002060"/>
                </a:solidFill>
                <a:latin typeface="Calibri" panose="020F0502020204030204" pitchFamily="34" charset="0"/>
                <a:cs typeface="Calibri" panose="020F0502020204030204" pitchFamily="34" charset="0"/>
              </a:rPr>
              <a:t>website - </a:t>
            </a:r>
            <a:r>
              <a:rPr lang="en-US" b="1" dirty="0" smtClean="0">
                <a:solidFill>
                  <a:srgbClr val="002060"/>
                </a:solidFill>
                <a:latin typeface="Calibri" panose="020F0502020204030204" pitchFamily="34" charset="0"/>
                <a:cs typeface="Calibri" panose="020F0502020204030204" pitchFamily="34" charset="0"/>
              </a:rPr>
              <a:t>Annex </a:t>
            </a:r>
            <a:r>
              <a:rPr lang="en-US" b="1" dirty="0">
                <a:solidFill>
                  <a:srgbClr val="002060"/>
                </a:solidFill>
                <a:latin typeface="Calibri" panose="020F0502020204030204" pitchFamily="34" charset="0"/>
                <a:cs typeface="Calibri" panose="020F0502020204030204" pitchFamily="34" charset="0"/>
              </a:rPr>
              <a:t>5.11. CHECKLIST FOR FRAUD INDICATORS VERIFICATION / RED FLAGS</a:t>
            </a:r>
            <a:r>
              <a:rPr lang="en-US" b="1" dirty="0" smtClean="0">
                <a:solidFill>
                  <a:srgbClr val="002060"/>
                </a:solidFill>
                <a:latin typeface="Calibri" panose="020F0502020204030204" pitchFamily="34" charset="0"/>
                <a:cs typeface="Calibri" panose="020F0502020204030204" pitchFamily="34" charset="0"/>
              </a:rPr>
              <a:t>). </a:t>
            </a:r>
            <a:endParaRPr lang="en-US" altLang="en-US" dirty="0">
              <a:solidFill>
                <a:srgbClr val="002060"/>
              </a:solidFill>
              <a:latin typeface="Calibri" panose="020F0502020204030204" pitchFamily="34" charset="0"/>
              <a:cs typeface="Calibri" panose="020F0502020204030204" pitchFamily="34" charset="0"/>
            </a:endParaRPr>
          </a:p>
          <a:p>
            <a:pPr lvl="0" algn="just" eaLnBrk="0" fontAlgn="base" hangingPunct="0">
              <a:spcBef>
                <a:spcPct val="0"/>
              </a:spcBef>
              <a:spcAft>
                <a:spcPct val="0"/>
              </a:spcAft>
            </a:pPr>
            <a:r>
              <a:rPr lang="en-US" altLang="en-US" dirty="0">
                <a:solidFill>
                  <a:srgbClr val="002060"/>
                </a:solidFill>
                <a:latin typeface="Calibri" panose="020F0502020204030204" pitchFamily="34" charset="0"/>
                <a:cs typeface="Calibri" panose="020F0502020204030204" pitchFamily="34" charset="0"/>
              </a:rPr>
              <a:t>If any of the above are found, the controller </a:t>
            </a:r>
            <a:r>
              <a:rPr lang="en-US" altLang="en-US" dirty="0" smtClean="0">
                <a:solidFill>
                  <a:srgbClr val="002060"/>
                </a:solidFill>
                <a:latin typeface="Calibri" panose="020F0502020204030204" pitchFamily="34" charset="0"/>
                <a:cs typeface="Calibri" panose="020F0502020204030204" pitchFamily="34" charset="0"/>
              </a:rPr>
              <a:t>examines it in detail and excludes </a:t>
            </a:r>
            <a:r>
              <a:rPr lang="en-US" altLang="en-US" dirty="0">
                <a:solidFill>
                  <a:srgbClr val="002060"/>
                </a:solidFill>
                <a:latin typeface="Calibri" panose="020F0502020204030204" pitchFamily="34" charset="0"/>
                <a:cs typeface="Calibri" panose="020F0502020204030204" pitchFamily="34" charset="0"/>
              </a:rPr>
              <a:t>the relevant expenses from the </a:t>
            </a:r>
            <a:r>
              <a:rPr lang="en-US" altLang="en-US" dirty="0" smtClean="0">
                <a:solidFill>
                  <a:srgbClr val="002060"/>
                </a:solidFill>
                <a:latin typeface="Calibri" panose="020F0502020204030204" pitchFamily="34" charset="0"/>
                <a:cs typeface="Calibri" panose="020F0502020204030204" pitchFamily="34" charset="0"/>
              </a:rPr>
              <a:t>Certificate, if found to be irregular. In that case - submits a “signal for suspected Irregularity"! </a:t>
            </a:r>
            <a:endParaRPr lang="ru-RU" dirty="0">
              <a:solidFill>
                <a:schemeClr val="tx2">
                  <a:lumMod val="75000"/>
                </a:schemeClr>
              </a:solidFill>
              <a:latin typeface="Calibri" panose="020F0502020204030204" pitchFamily="34" charset="0"/>
              <a:cs typeface="Calibri" panose="020F0502020204030204" pitchFamily="34" charset="0"/>
            </a:endParaRPr>
          </a:p>
        </p:txBody>
      </p:sp>
      <p:sp>
        <p:nvSpPr>
          <p:cNvPr id="17" name="Right Arrow 16"/>
          <p:cNvSpPr/>
          <p:nvPr/>
        </p:nvSpPr>
        <p:spPr>
          <a:xfrm>
            <a:off x="1763688" y="1556792"/>
            <a:ext cx="57606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99" y="4370288"/>
            <a:ext cx="281905" cy="28190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80" y="2743702"/>
            <a:ext cx="281905" cy="28190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00" y="3432286"/>
            <a:ext cx="281905" cy="281905"/>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61" y="2363200"/>
            <a:ext cx="293944" cy="3316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3642512"/>
            <a:ext cx="1437258" cy="120563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80" y="3153697"/>
            <a:ext cx="281905" cy="28190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12" y="4008751"/>
            <a:ext cx="281905" cy="281905"/>
          </a:xfrm>
          <a:prstGeom prst="rect">
            <a:avLst/>
          </a:prstGeom>
        </p:spPr>
      </p:pic>
    </p:spTree>
    <p:extLst>
      <p:ext uri="{BB962C8B-B14F-4D97-AF65-F5344CB8AC3E}">
        <p14:creationId xmlns:p14="http://schemas.microsoft.com/office/powerpoint/2010/main" val="40820035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052736"/>
            <a:ext cx="8856984" cy="5278368"/>
          </a:xfrm>
          <a:prstGeom prst="rect">
            <a:avLst/>
          </a:prstGeom>
        </p:spPr>
        <p:txBody>
          <a:bodyPr wrap="square">
            <a:spAutoFit/>
          </a:bodyPr>
          <a:lstStyle/>
          <a:p>
            <a:pPr algn="just"/>
            <a:r>
              <a:rPr lang="en-US" b="1" dirty="0" smtClean="0">
                <a:solidFill>
                  <a:srgbClr val="002060"/>
                </a:solidFill>
                <a:latin typeface="Calibri" panose="020F0502020204030204" pitchFamily="34" charset="0"/>
                <a:cs typeface="Calibri" panose="020F0502020204030204" pitchFamily="34" charset="0"/>
              </a:rPr>
              <a:t>Fraud </a:t>
            </a:r>
            <a:r>
              <a:rPr lang="en-US" b="1" dirty="0">
                <a:solidFill>
                  <a:srgbClr val="002060"/>
                </a:solidFill>
                <a:latin typeface="Calibri" panose="020F0502020204030204" pitchFamily="34" charset="0"/>
                <a:cs typeface="Calibri" panose="020F0502020204030204" pitchFamily="34" charset="0"/>
              </a:rPr>
              <a:t>Indicators (“Red Flags”) related to Document Verification</a:t>
            </a:r>
            <a:r>
              <a:rPr lang="en-US" b="1" dirty="0" smtClean="0">
                <a:solidFill>
                  <a:srgbClr val="002060"/>
                </a:solidFill>
                <a:latin typeface="Calibri" panose="020F0502020204030204" pitchFamily="34" charset="0"/>
                <a:cs typeface="Calibri" panose="020F0502020204030204" pitchFamily="34" charset="0"/>
              </a:rPr>
              <a:t>: </a:t>
            </a:r>
          </a:p>
          <a:p>
            <a:pPr algn="just"/>
            <a:endParaRPr lang="ru-RU" b="1" dirty="0">
              <a:solidFill>
                <a:srgbClr val="002060"/>
              </a:solidFill>
            </a:endParaRPr>
          </a:p>
          <a:p>
            <a:pPr marL="285750" indent="-285750" algn="just">
              <a:spcAft>
                <a:spcPts val="600"/>
              </a:spcAft>
              <a:buFont typeface="Wingdings" panose="05000000000000000000" pitchFamily="2" charset="2"/>
              <a:buChar char="ü"/>
            </a:pPr>
            <a:r>
              <a:rPr lang="en-US" sz="1400" dirty="0" smtClean="0">
                <a:solidFill>
                  <a:srgbClr val="002060"/>
                </a:solidFill>
                <a:latin typeface="Calibri" panose="020F0502020204030204" pitchFamily="34" charset="0"/>
                <a:cs typeface="Calibri" panose="020F0502020204030204" pitchFamily="34" charset="0"/>
              </a:rPr>
              <a:t>Presence </a:t>
            </a:r>
            <a:r>
              <a:rPr lang="en-US" sz="1400" dirty="0">
                <a:solidFill>
                  <a:srgbClr val="002060"/>
                </a:solidFill>
                <a:latin typeface="Calibri" panose="020F0502020204030204" pitchFamily="34" charset="0"/>
                <a:cs typeface="Calibri" panose="020F0502020204030204" pitchFamily="34" charset="0"/>
              </a:rPr>
              <a:t>of discrepancies between the data/information presented in the request for NC/payment request and the documents, as well as the factual circumstances that should serve as evidence for the actual expenses </a:t>
            </a:r>
            <a:r>
              <a:rPr lang="en-US" sz="1400" dirty="0" smtClean="0">
                <a:solidFill>
                  <a:srgbClr val="002060"/>
                </a:solidFill>
                <a:latin typeface="Calibri" panose="020F0502020204030204" pitchFamily="34" charset="0"/>
                <a:cs typeface="Calibri" panose="020F0502020204030204" pitchFamily="34" charset="0"/>
              </a:rPr>
              <a:t>incurred;</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en-US" sz="1400" dirty="0">
                <a:solidFill>
                  <a:srgbClr val="002060"/>
                </a:solidFill>
                <a:latin typeface="Calibri" panose="020F0502020204030204" pitchFamily="34" charset="0"/>
                <a:cs typeface="Calibri" panose="020F0502020204030204" pitchFamily="34" charset="0"/>
              </a:rPr>
              <a:t>Presence of data/information regarding the authenticity of the submitted documents, invoices, attendance lists, and other applicable documents that prove the execution of a specific activity funded by grant </a:t>
            </a:r>
            <a:r>
              <a:rPr lang="en-US" sz="1400" dirty="0" smtClean="0">
                <a:solidFill>
                  <a:srgbClr val="002060"/>
                </a:solidFill>
                <a:latin typeface="Calibri" panose="020F0502020204030204" pitchFamily="34" charset="0"/>
                <a:cs typeface="Calibri" panose="020F0502020204030204" pitchFamily="34" charset="0"/>
              </a:rPr>
              <a:t>assistance;</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bg-BG" sz="1400" dirty="0" err="1">
                <a:solidFill>
                  <a:srgbClr val="002060"/>
                </a:solidFill>
                <a:latin typeface="Calibri" panose="020F0502020204030204" pitchFamily="34" charset="0"/>
                <a:cs typeface="Calibri" panose="020F0502020204030204" pitchFamily="34" charset="0"/>
              </a:rPr>
              <a:t>Evidence</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disproportion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between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paid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amount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and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supplies</a:t>
            </a:r>
            <a:r>
              <a:rPr lang="bg-BG" sz="1400" dirty="0" smtClean="0">
                <a:solidFill>
                  <a:srgbClr val="002060"/>
                </a:solidFill>
                <a:latin typeface="Calibri" panose="020F0502020204030204" pitchFamily="34" charset="0"/>
                <a:cs typeface="Calibri" panose="020F0502020204030204" pitchFamily="34" charset="0"/>
              </a:rPr>
              <a:t>/</a:t>
            </a:r>
            <a:r>
              <a:rPr lang="en-US" sz="1400" dirty="0" smtClean="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services</a:t>
            </a:r>
            <a:r>
              <a:rPr lang="bg-BG" sz="1400" dirty="0" smtClean="0">
                <a:solidFill>
                  <a:srgbClr val="002060"/>
                </a:solidFill>
                <a:latin typeface="Calibri" panose="020F0502020204030204" pitchFamily="34" charset="0"/>
                <a:cs typeface="Calibri" panose="020F0502020204030204" pitchFamily="34" charset="0"/>
              </a:rPr>
              <a:t>/</a:t>
            </a:r>
            <a:r>
              <a:rPr lang="bg-BG" sz="1400" dirty="0" err="1" smtClean="0">
                <a:solidFill>
                  <a:srgbClr val="002060"/>
                </a:solidFill>
                <a:latin typeface="Calibri" panose="020F0502020204030204" pitchFamily="34" charset="0"/>
                <a:cs typeface="Calibri" panose="020F0502020204030204" pitchFamily="34" charset="0"/>
              </a:rPr>
              <a:t>construction</a:t>
            </a:r>
            <a:r>
              <a:rPr lang="bg-BG" sz="1400" dirty="0" smtClean="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works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and</a:t>
            </a:r>
            <a:r>
              <a:rPr lang="bg-BG" sz="1400" dirty="0" smtClean="0">
                <a:solidFill>
                  <a:srgbClr val="002060"/>
                </a:solidFill>
                <a:latin typeface="Calibri" panose="020F0502020204030204" pitchFamily="34" charset="0"/>
                <a:cs typeface="Calibri" panose="020F0502020204030204" pitchFamily="34" charset="0"/>
              </a:rPr>
              <a:t>/</a:t>
            </a:r>
            <a:r>
              <a:rPr lang="en-US" sz="1400" dirty="0" smtClean="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or</a:t>
            </a:r>
            <a:r>
              <a:rPr lang="bg-BG" sz="1400" dirty="0" smtClean="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construction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carried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out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under</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project</a:t>
            </a:r>
            <a:r>
              <a:rPr lang="en-US" sz="1400" dirty="0" smtClean="0">
                <a:solidFill>
                  <a:srgbClr val="002060"/>
                </a:solidFill>
                <a:latin typeface="Calibri" panose="020F0502020204030204" pitchFamily="34" charset="0"/>
                <a:cs typeface="Calibri" panose="020F0502020204030204" pitchFamily="34" charset="0"/>
              </a:rPr>
              <a:t>;</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bg-BG" sz="1400" dirty="0" err="1">
                <a:solidFill>
                  <a:srgbClr val="002060"/>
                </a:solidFill>
                <a:latin typeface="Calibri" panose="020F0502020204030204" pitchFamily="34" charset="0"/>
                <a:cs typeface="Calibri" panose="020F0502020204030204" pitchFamily="34" charset="0"/>
              </a:rPr>
              <a:t>Contracts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do</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not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align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with</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specifics</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activities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and</a:t>
            </a:r>
            <a:r>
              <a:rPr lang="bg-BG" sz="1400" dirty="0">
                <a:solidFill>
                  <a:srgbClr val="002060"/>
                </a:solidFill>
                <a:latin typeface="Calibri" panose="020F0502020204030204" pitchFamily="34" charset="0"/>
                <a:cs typeface="Calibri" panose="020F0502020204030204" pitchFamily="34" charset="0"/>
              </a:rPr>
              <a:t>/</a:t>
            </a:r>
            <a:r>
              <a:rPr lang="bg-BG" sz="1400" dirty="0" err="1">
                <a:solidFill>
                  <a:srgbClr val="002060"/>
                </a:solidFill>
                <a:latin typeface="Calibri" panose="020F0502020204030204" pitchFamily="34" charset="0"/>
                <a:cs typeface="Calibri" panose="020F0502020204030204" pitchFamily="34" charset="0"/>
              </a:rPr>
              <a:t>or</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do</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not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correspond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to</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general</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and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specific</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objectives</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project</a:t>
            </a:r>
            <a:r>
              <a:rPr lang="en-US" sz="1400" dirty="0" smtClean="0">
                <a:solidFill>
                  <a:srgbClr val="002060"/>
                </a:solidFill>
                <a:latin typeface="Calibri" panose="020F0502020204030204" pitchFamily="34" charset="0"/>
                <a:cs typeface="Calibri" panose="020F0502020204030204" pitchFamily="34" charset="0"/>
              </a:rPr>
              <a:t>;</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bg-BG" sz="1400" dirty="0" err="1">
                <a:solidFill>
                  <a:srgbClr val="002060"/>
                </a:solidFill>
                <a:latin typeface="Calibri" panose="020F0502020204030204" pitchFamily="34" charset="0"/>
                <a:cs typeface="Calibri" panose="020F0502020204030204" pitchFamily="34" charset="0"/>
              </a:rPr>
              <a:t>Suspicion</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double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funding</a:t>
            </a:r>
            <a:r>
              <a:rPr lang="bg-BG" sz="1400" dirty="0">
                <a:solidFill>
                  <a:srgbClr val="002060"/>
                </a:solidFill>
                <a:latin typeface="Calibri" panose="020F0502020204030204" pitchFamily="34" charset="0"/>
                <a:cs typeface="Calibri" panose="020F0502020204030204" pitchFamily="34" charset="0"/>
              </a:rPr>
              <a:t> - </a:t>
            </a:r>
            <a:r>
              <a:rPr lang="bg-BG" sz="1400" dirty="0" err="1">
                <a:solidFill>
                  <a:srgbClr val="002060"/>
                </a:solidFill>
                <a:latin typeface="Calibri" panose="020F0502020204030204" pitchFamily="34" charset="0"/>
                <a:cs typeface="Calibri" panose="020F0502020204030204" pitchFamily="34" charset="0"/>
              </a:rPr>
              <a:t>duplicated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financial</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entries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recurring</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content</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products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present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in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different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project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activities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well</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those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funded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by</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two</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different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sources</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grant</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assistance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provided</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by</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European</a:t>
            </a:r>
            <a:r>
              <a:rPr lang="bg-BG" sz="1400" dirty="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funds</a:t>
            </a:r>
            <a:r>
              <a:rPr lang="en-US" sz="1400" dirty="0" smtClean="0">
                <a:solidFill>
                  <a:srgbClr val="002060"/>
                </a:solidFill>
                <a:latin typeface="Calibri" panose="020F0502020204030204" pitchFamily="34" charset="0"/>
                <a:cs typeface="Calibri" panose="020F0502020204030204" pitchFamily="34" charset="0"/>
              </a:rPr>
              <a:t>;</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en-US" sz="1400" dirty="0">
                <a:solidFill>
                  <a:srgbClr val="002060"/>
                </a:solidFill>
                <a:latin typeface="Calibri" panose="020F0502020204030204" pitchFamily="34" charset="0"/>
                <a:cs typeface="Calibri" panose="020F0502020204030204" pitchFamily="34" charset="0"/>
              </a:rPr>
              <a:t>Presence of more than one original document with different content or suspicion of substitution of evidence when reporting project activities - several contracts, lists, or other evidence with different content presented; identical signatures (in format and size) placed on different documents, suggesting possible forgery in the form of a copy from a computer printer or manual alteration of the signature with the same colored pen on documents from different </a:t>
            </a:r>
            <a:r>
              <a:rPr lang="en-US" sz="1400" dirty="0" smtClean="0">
                <a:solidFill>
                  <a:srgbClr val="002060"/>
                </a:solidFill>
                <a:latin typeface="Calibri" panose="020F0502020204030204" pitchFamily="34" charset="0"/>
                <a:cs typeface="Calibri" panose="020F0502020204030204" pitchFamily="34" charset="0"/>
              </a:rPr>
              <a:t>periods;</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bg-BG" sz="1400" dirty="0" err="1">
                <a:solidFill>
                  <a:srgbClr val="002060"/>
                </a:solidFill>
                <a:latin typeface="Calibri" panose="020F0502020204030204" pitchFamily="34" charset="0"/>
                <a:cs typeface="Calibri" panose="020F0502020204030204" pitchFamily="34" charset="0"/>
              </a:rPr>
              <a:t>Lack</a:t>
            </a:r>
            <a:r>
              <a:rPr lang="bg-BG" sz="1400" dirty="0">
                <a:solidFill>
                  <a:srgbClr val="002060"/>
                </a:solidFill>
                <a:latin typeface="Calibri" panose="020F0502020204030204" pitchFamily="34" charset="0"/>
                <a:cs typeface="Calibri" panose="020F0502020204030204" pitchFamily="34" charset="0"/>
              </a:rPr>
              <a:t> of </a:t>
            </a:r>
            <a:r>
              <a:rPr lang="bg-BG" sz="1400" dirty="0" err="1">
                <a:solidFill>
                  <a:srgbClr val="002060"/>
                </a:solidFill>
                <a:latin typeface="Calibri" panose="020F0502020204030204" pitchFamily="34" charset="0"/>
                <a:cs typeface="Calibri" panose="020F0502020204030204" pitchFamily="34" charset="0"/>
              </a:rPr>
              <a:t>original</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documents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with</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responsible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partner</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The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beneficiary</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provides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information</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with</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unusually</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long</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delays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or</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fails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to</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provide</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original</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documents</a:t>
            </a:r>
            <a:r>
              <a:rPr lang="bg-BG" sz="1400" dirty="0">
                <a:solidFill>
                  <a:srgbClr val="002060"/>
                </a:solidFill>
                <a:latin typeface="Calibri" panose="020F0502020204030204" pitchFamily="34" charset="0"/>
                <a:cs typeface="Calibri" panose="020F0502020204030204" pitchFamily="34" charset="0"/>
              </a:rPr>
              <a:t> </a:t>
            </a:r>
            <a:r>
              <a:rPr lang="bg-BG" sz="1400" dirty="0" err="1">
                <a:solidFill>
                  <a:srgbClr val="002060"/>
                </a:solidFill>
                <a:latin typeface="Calibri" panose="020F0502020204030204" pitchFamily="34" charset="0"/>
                <a:cs typeface="Calibri" panose="020F0502020204030204" pitchFamily="34" charset="0"/>
              </a:rPr>
              <a:t>upon</a:t>
            </a:r>
            <a:r>
              <a:rPr lang="bg-BG" sz="1400" dirty="0">
                <a:solidFill>
                  <a:srgbClr val="002060"/>
                </a:solidFill>
                <a:latin typeface="Calibri" panose="020F0502020204030204" pitchFamily="34" charset="0"/>
                <a:cs typeface="Calibri" panose="020F0502020204030204" pitchFamily="34" charset="0"/>
              </a:rPr>
              <a:t> </a:t>
            </a:r>
            <a:r>
              <a:rPr lang="bg-BG" sz="1400" dirty="0" err="1" smtClean="0">
                <a:solidFill>
                  <a:srgbClr val="002060"/>
                </a:solidFill>
                <a:latin typeface="Calibri" panose="020F0502020204030204" pitchFamily="34" charset="0"/>
                <a:cs typeface="Calibri" panose="020F0502020204030204" pitchFamily="34" charset="0"/>
              </a:rPr>
              <a:t>request</a:t>
            </a:r>
            <a:r>
              <a:rPr lang="en-US" sz="1400" dirty="0" smtClean="0">
                <a:solidFill>
                  <a:srgbClr val="002060"/>
                </a:solidFill>
                <a:latin typeface="Calibri" panose="020F0502020204030204" pitchFamily="34" charset="0"/>
                <a:cs typeface="Calibri" panose="020F0502020204030204" pitchFamily="34" charset="0"/>
              </a:rPr>
              <a:t>; </a:t>
            </a:r>
            <a:endParaRPr lang="en-US" sz="1400" dirty="0">
              <a:solidFill>
                <a:srgbClr val="002060"/>
              </a:solidFill>
              <a:latin typeface="Calibri" panose="020F0502020204030204" pitchFamily="34" charset="0"/>
              <a:cs typeface="Calibri" panose="020F0502020204030204" pitchFamily="34" charset="0"/>
            </a:endParaRPr>
          </a:p>
          <a:p>
            <a:pPr marL="285750" indent="-285750" algn="just">
              <a:spcAft>
                <a:spcPts val="600"/>
              </a:spcAft>
              <a:buFont typeface="Wingdings" panose="05000000000000000000" pitchFamily="2" charset="2"/>
              <a:buChar char="ü"/>
            </a:pPr>
            <a:r>
              <a:rPr lang="en-US" sz="1400" dirty="0">
                <a:solidFill>
                  <a:srgbClr val="002060"/>
                </a:solidFill>
                <a:latin typeface="Calibri" panose="020F0502020204030204" pitchFamily="34" charset="0"/>
                <a:cs typeface="Calibri" panose="020F0502020204030204" pitchFamily="34" charset="0"/>
              </a:rPr>
              <a:t>Documents that do not comply with the relevant national legislation or do not contain the necessary legally required elements</a:t>
            </a:r>
            <a:r>
              <a:rPr lang="en-US" sz="1400" dirty="0" smtClean="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1977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017" y="908720"/>
            <a:ext cx="8964488" cy="5847755"/>
          </a:xfrm>
          <a:prstGeom prst="rect">
            <a:avLst/>
          </a:prstGeom>
        </p:spPr>
        <p:txBody>
          <a:bodyPr wrap="square">
            <a:spAutoFit/>
          </a:bodyPr>
          <a:lstStyle/>
          <a:p>
            <a:pPr algn="just"/>
            <a:r>
              <a:rPr lang="en-US" b="1" dirty="0" smtClean="0">
                <a:solidFill>
                  <a:srgbClr val="002060"/>
                </a:solidFill>
                <a:latin typeface="Calibri" panose="020F0502020204030204" pitchFamily="34" charset="0"/>
                <a:cs typeface="Calibri" panose="020F0502020204030204" pitchFamily="34" charset="0"/>
              </a:rPr>
              <a:t>Indicators </a:t>
            </a:r>
            <a:r>
              <a:rPr lang="en-US" b="1" dirty="0">
                <a:solidFill>
                  <a:srgbClr val="002060"/>
                </a:solidFill>
                <a:latin typeface="Calibri" panose="020F0502020204030204" pitchFamily="34" charset="0"/>
                <a:cs typeface="Calibri" panose="020F0502020204030204" pitchFamily="34" charset="0"/>
              </a:rPr>
              <a:t>of fraud ("red flags") related to the conducted public procurement procedure:</a:t>
            </a:r>
          </a:p>
          <a:p>
            <a:pPr algn="just"/>
            <a:r>
              <a:rPr lang="en-US" b="1" dirty="0">
                <a:solidFill>
                  <a:srgbClr val="002060"/>
                </a:solidFill>
                <a:latin typeface="Calibri" panose="020F0502020204030204" pitchFamily="34" charset="0"/>
                <a:cs typeface="Calibri" panose="020F0502020204030204" pitchFamily="34" charset="0"/>
              </a:rPr>
              <a:t>Conflict of interest </a:t>
            </a:r>
            <a:r>
              <a:rPr lang="en-US" b="1" dirty="0" smtClean="0">
                <a:solidFill>
                  <a:srgbClr val="002060"/>
                </a:solidFill>
                <a:latin typeface="Calibri" panose="020F0502020204030204" pitchFamily="34" charset="0"/>
                <a:cs typeface="Calibri" panose="020F0502020204030204" pitchFamily="34" charset="0"/>
              </a:rPr>
              <a:t>(acc. to PIM)</a:t>
            </a:r>
            <a:endParaRPr lang="en-US" b="1"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Inexplicable </a:t>
            </a:r>
            <a:r>
              <a:rPr lang="en-US" sz="1600" dirty="0">
                <a:solidFill>
                  <a:srgbClr val="002060"/>
                </a:solidFill>
                <a:latin typeface="Calibri" panose="020F0502020204030204" pitchFamily="34" charset="0"/>
                <a:cs typeface="Calibri" panose="020F0502020204030204" pitchFamily="34" charset="0"/>
              </a:rPr>
              <a:t>or unusual </a:t>
            </a:r>
            <a:r>
              <a:rPr lang="en-US" sz="1600" dirty="0" smtClean="0">
                <a:solidFill>
                  <a:srgbClr val="002060"/>
                </a:solidFill>
                <a:latin typeface="Calibri" panose="020F0502020204030204" pitchFamily="34" charset="0"/>
                <a:cs typeface="Calibri" panose="020F0502020204030204" pitchFamily="34" charset="0"/>
              </a:rPr>
              <a:t>favoritism </a:t>
            </a:r>
            <a:r>
              <a:rPr lang="en-US" sz="1600" dirty="0">
                <a:solidFill>
                  <a:srgbClr val="002060"/>
                </a:solidFill>
                <a:latin typeface="Calibri" panose="020F0502020204030204" pitchFamily="34" charset="0"/>
                <a:cs typeface="Calibri" panose="020F0502020204030204" pitchFamily="34" charset="0"/>
              </a:rPr>
              <a:t>towards a specific contractor or supplier</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Undeclared </a:t>
            </a:r>
            <a:r>
              <a:rPr lang="en-US" sz="1600" dirty="0">
                <a:solidFill>
                  <a:srgbClr val="002060"/>
                </a:solidFill>
                <a:latin typeface="Calibri" panose="020F0502020204030204" pitchFamily="34" charset="0"/>
                <a:cs typeface="Calibri" panose="020F0502020204030204" pitchFamily="34" charset="0"/>
              </a:rPr>
              <a:t>conflict of interest: no declaration of absence of conflict of interest has been submitted or completed</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Collusion </a:t>
            </a:r>
            <a:r>
              <a:rPr lang="en-US" sz="1600" dirty="0">
                <a:solidFill>
                  <a:srgbClr val="002060"/>
                </a:solidFill>
                <a:latin typeface="Calibri" panose="020F0502020204030204" pitchFamily="34" charset="0"/>
                <a:cs typeface="Calibri" panose="020F0502020204030204" pitchFamily="34" charset="0"/>
              </a:rPr>
              <a:t>in bidding; </a:t>
            </a:r>
            <a:endParaRPr lang="en-US" sz="1600"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Supplementary </a:t>
            </a:r>
            <a:r>
              <a:rPr lang="en-US" sz="1600" dirty="0">
                <a:solidFill>
                  <a:srgbClr val="002060"/>
                </a:solidFill>
                <a:latin typeface="Calibri" panose="020F0502020204030204" pitchFamily="34" charset="0"/>
                <a:cs typeface="Calibri" panose="020F0502020204030204" pitchFamily="34" charset="0"/>
              </a:rPr>
              <a:t>bidding (submission of fictitious bids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Failure </a:t>
            </a:r>
            <a:r>
              <a:rPr lang="en-US" sz="1600" dirty="0">
                <a:solidFill>
                  <a:srgbClr val="002060"/>
                </a:solidFill>
                <a:latin typeface="Calibri" panose="020F0502020204030204" pitchFamily="34" charset="0"/>
                <a:cs typeface="Calibri" panose="020F0502020204030204" pitchFamily="34" charset="0"/>
              </a:rPr>
              <a:t>to submit or refusal to submit a bid</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Market </a:t>
            </a:r>
            <a:r>
              <a:rPr lang="en-US" sz="1600" dirty="0">
                <a:solidFill>
                  <a:srgbClr val="002060"/>
                </a:solidFill>
                <a:latin typeface="Calibri" panose="020F0502020204030204" pitchFamily="34" charset="0"/>
                <a:cs typeface="Calibri" panose="020F0502020204030204" pitchFamily="34" charset="0"/>
              </a:rPr>
              <a:t>sharing</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Participation </a:t>
            </a:r>
            <a:r>
              <a:rPr lang="en-US" sz="1600" dirty="0">
                <a:solidFill>
                  <a:srgbClr val="002060"/>
                </a:solidFill>
                <a:latin typeface="Calibri" panose="020F0502020204030204" pitchFamily="34" charset="0"/>
                <a:cs typeface="Calibri" panose="020F0502020204030204" pitchFamily="34" charset="0"/>
              </a:rPr>
              <a:t>on a rotational basis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Unbalanced </a:t>
            </a:r>
            <a:r>
              <a:rPr lang="en-US" sz="1600" dirty="0">
                <a:solidFill>
                  <a:srgbClr val="002060"/>
                </a:solidFill>
                <a:latin typeface="Calibri" panose="020F0502020204030204" pitchFamily="34" charset="0"/>
                <a:cs typeface="Calibri" panose="020F0502020204030204" pitchFamily="34" charset="0"/>
              </a:rPr>
              <a:t>negotiation</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Manipulation </a:t>
            </a:r>
            <a:r>
              <a:rPr lang="en-US" sz="1600" dirty="0">
                <a:solidFill>
                  <a:srgbClr val="002060"/>
                </a:solidFill>
                <a:latin typeface="Calibri" panose="020F0502020204030204" pitchFamily="34" charset="0"/>
                <a:cs typeface="Calibri" panose="020F0502020204030204" pitchFamily="34" charset="0"/>
              </a:rPr>
              <a:t>of bids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Leakage </a:t>
            </a:r>
            <a:r>
              <a:rPr lang="en-US" sz="1600" dirty="0">
                <a:solidFill>
                  <a:srgbClr val="002060"/>
                </a:solidFill>
                <a:latin typeface="Calibri" panose="020F0502020204030204" pitchFamily="34" charset="0"/>
                <a:cs typeface="Calibri" panose="020F0502020204030204" pitchFamily="34" charset="0"/>
              </a:rPr>
              <a:t>of information about bids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Unjustified </a:t>
            </a:r>
            <a:r>
              <a:rPr lang="en-US" sz="1600" dirty="0">
                <a:solidFill>
                  <a:srgbClr val="002060"/>
                </a:solidFill>
                <a:latin typeface="Calibri" panose="020F0502020204030204" pitchFamily="34" charset="0"/>
                <a:cs typeface="Calibri" panose="020F0502020204030204" pitchFamily="34" charset="0"/>
              </a:rPr>
              <a:t>award to a single contractor</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Splitting </a:t>
            </a:r>
            <a:r>
              <a:rPr lang="en-US" sz="1600" dirty="0">
                <a:solidFill>
                  <a:srgbClr val="002060"/>
                </a:solidFill>
                <a:latin typeface="Calibri" panose="020F0502020204030204" pitchFamily="34" charset="0"/>
                <a:cs typeface="Calibri" panose="020F0502020204030204" pitchFamily="34" charset="0"/>
              </a:rPr>
              <a:t>of orders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Falsified </a:t>
            </a:r>
            <a:r>
              <a:rPr lang="en-US" sz="1600" dirty="0">
                <a:solidFill>
                  <a:srgbClr val="002060"/>
                </a:solidFill>
                <a:latin typeface="Calibri" panose="020F0502020204030204" pitchFamily="34" charset="0"/>
                <a:cs typeface="Calibri" panose="020F0502020204030204" pitchFamily="34" charset="0"/>
              </a:rPr>
              <a:t>specifications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Mixing </a:t>
            </a:r>
            <a:r>
              <a:rPr lang="en-US" sz="1600" dirty="0">
                <a:solidFill>
                  <a:srgbClr val="002060"/>
                </a:solidFill>
                <a:latin typeface="Calibri" panose="020F0502020204030204" pitchFamily="34" charset="0"/>
                <a:cs typeface="Calibri" panose="020F0502020204030204" pitchFamily="34" charset="0"/>
              </a:rPr>
              <a:t>of contracts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Non-compliance </a:t>
            </a:r>
            <a:r>
              <a:rPr lang="en-US" sz="1600" dirty="0">
                <a:solidFill>
                  <a:srgbClr val="002060"/>
                </a:solidFill>
                <a:latin typeface="Calibri" panose="020F0502020204030204" pitchFamily="34" charset="0"/>
                <a:cs typeface="Calibri" panose="020F0502020204030204" pitchFamily="34" charset="0"/>
              </a:rPr>
              <a:t>with contract specifications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Substitution </a:t>
            </a:r>
            <a:r>
              <a:rPr lang="en-US" sz="1600" dirty="0">
                <a:solidFill>
                  <a:srgbClr val="002060"/>
                </a:solidFill>
                <a:latin typeface="Calibri" panose="020F0502020204030204" pitchFamily="34" charset="0"/>
                <a:cs typeface="Calibri" panose="020F0502020204030204" pitchFamily="34" charset="0"/>
              </a:rPr>
              <a:t>of materials/goods</a:t>
            </a:r>
            <a:r>
              <a:rPr lang="en-US" sz="1600" dirty="0" smtClean="0">
                <a:solidFill>
                  <a:srgbClr val="002060"/>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Fictitious </a:t>
            </a:r>
            <a:r>
              <a:rPr lang="en-US" sz="1600" dirty="0">
                <a:solidFill>
                  <a:srgbClr val="002060"/>
                </a:solidFill>
                <a:latin typeface="Calibri" panose="020F0502020204030204" pitchFamily="34" charset="0"/>
                <a:cs typeface="Calibri" panose="020F0502020204030204" pitchFamily="34" charset="0"/>
              </a:rPr>
              <a:t>service </a:t>
            </a:r>
            <a:r>
              <a:rPr lang="en-US" sz="1600" dirty="0" smtClean="0">
                <a:solidFill>
                  <a:srgbClr val="002060"/>
                </a:solidFill>
                <a:latin typeface="Calibri" panose="020F0502020204030204" pitchFamily="34" charset="0"/>
                <a:cs typeface="Calibri" panose="020F0502020204030204" pitchFamily="34" charset="0"/>
              </a:rPr>
              <a:t>provider; </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False</a:t>
            </a:r>
            <a:r>
              <a:rPr lang="en-US" sz="1600" dirty="0">
                <a:solidFill>
                  <a:srgbClr val="002060"/>
                </a:solidFill>
                <a:latin typeface="Calibri" panose="020F0502020204030204" pitchFamily="34" charset="0"/>
                <a:cs typeface="Calibri" panose="020F0502020204030204" pitchFamily="34" charset="0"/>
              </a:rPr>
              <a:t>, inflated, or duplicate bids</a:t>
            </a:r>
            <a:r>
              <a:rPr lang="en-US" sz="1600"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Incomplete </a:t>
            </a:r>
            <a:r>
              <a:rPr lang="en-US" sz="1600" dirty="0">
                <a:solidFill>
                  <a:srgbClr val="002060"/>
                </a:solidFill>
                <a:latin typeface="Calibri" panose="020F0502020204030204" pitchFamily="34" charset="0"/>
                <a:cs typeface="Calibri" panose="020F0502020204030204" pitchFamily="34" charset="0"/>
              </a:rPr>
              <a:t>(corrupt pricing);</a:t>
            </a:r>
            <a:endParaRPr lang="ru-RU" sz="1600"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endParaRPr lang="ru-RU" dirty="0"/>
          </a:p>
        </p:txBody>
      </p:sp>
    </p:spTree>
    <p:extLst>
      <p:ext uri="{BB962C8B-B14F-4D97-AF65-F5344CB8AC3E}">
        <p14:creationId xmlns:p14="http://schemas.microsoft.com/office/powerpoint/2010/main" val="3150933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24744"/>
            <a:ext cx="8689795" cy="5509200"/>
          </a:xfrm>
          <a:prstGeom prst="rect">
            <a:avLst/>
          </a:prstGeom>
        </p:spPr>
        <p:txBody>
          <a:bodyPr wrap="square">
            <a:spAutoFit/>
          </a:bodyPr>
          <a:lstStyle/>
          <a:p>
            <a:pPr algn="just"/>
            <a:r>
              <a:rPr lang="en-US" sz="1600" b="1" dirty="0" smtClean="0">
                <a:solidFill>
                  <a:srgbClr val="002060"/>
                </a:solidFill>
                <a:latin typeface="Calibri" panose="020F0502020204030204" pitchFamily="34" charset="0"/>
                <a:cs typeface="Calibri" panose="020F0502020204030204" pitchFamily="34" charset="0"/>
              </a:rPr>
              <a:t>Indicators </a:t>
            </a:r>
            <a:r>
              <a:rPr lang="en-US" sz="1600" b="1" dirty="0">
                <a:solidFill>
                  <a:srgbClr val="002060"/>
                </a:solidFill>
                <a:latin typeface="Calibri" panose="020F0502020204030204" pitchFamily="34" charset="0"/>
                <a:cs typeface="Calibri" panose="020F0502020204030204" pitchFamily="34" charset="0"/>
              </a:rPr>
              <a:t>of fraud ("red flags") regarding financial management and violations of tax </a:t>
            </a:r>
            <a:r>
              <a:rPr lang="en-US" sz="1600" b="1" dirty="0" smtClean="0">
                <a:solidFill>
                  <a:srgbClr val="002060"/>
                </a:solidFill>
                <a:latin typeface="Calibri" panose="020F0502020204030204" pitchFamily="34" charset="0"/>
                <a:cs typeface="Calibri" panose="020F0502020204030204" pitchFamily="34" charset="0"/>
              </a:rPr>
              <a:t>legislation:</a:t>
            </a:r>
            <a:endParaRPr lang="ru-RU" sz="1600" b="1"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smtClean="0">
                <a:solidFill>
                  <a:srgbClr val="002060"/>
                </a:solidFill>
                <a:latin typeface="Calibri" panose="020F0502020204030204" pitchFamily="34" charset="0"/>
                <a:cs typeface="Calibri" panose="020F0502020204030204" pitchFamily="34" charset="0"/>
              </a:rPr>
              <a:t>Lack</a:t>
            </a:r>
            <a:r>
              <a:rPr lang="bg-BG" sz="1600" dirty="0" smtClean="0">
                <a:solidFill>
                  <a:srgbClr val="002060"/>
                </a:solidFill>
                <a:latin typeface="Calibri" panose="020F0502020204030204" pitchFamily="34" charset="0"/>
                <a:cs typeface="Calibri" panose="020F0502020204030204" pitchFamily="34" charset="0"/>
              </a:rPr>
              <a:t> </a:t>
            </a:r>
            <a:r>
              <a:rPr lang="bg-BG" sz="1600" dirty="0">
                <a:solidFill>
                  <a:srgbClr val="002060"/>
                </a:solidFill>
                <a:latin typeface="Calibri" panose="020F0502020204030204" pitchFamily="34" charset="0"/>
                <a:cs typeface="Calibri" panose="020F0502020204030204" pitchFamily="34" charset="0"/>
              </a:rPr>
              <a:t>of </a:t>
            </a:r>
            <a:r>
              <a:rPr lang="bg-BG" sz="1600" dirty="0" err="1">
                <a:solidFill>
                  <a:srgbClr val="002060"/>
                </a:solidFill>
                <a:latin typeface="Calibri" panose="020F0502020204030204" pitchFamily="34" charset="0"/>
                <a:cs typeface="Calibri" panose="020F0502020204030204" pitchFamily="34" charset="0"/>
              </a:rPr>
              <a:t>accounting</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records</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Partial</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accounting</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Absence</a:t>
            </a:r>
            <a:r>
              <a:rPr lang="bg-BG" sz="1600" dirty="0">
                <a:solidFill>
                  <a:srgbClr val="002060"/>
                </a:solidFill>
                <a:latin typeface="Calibri" panose="020F0502020204030204" pitchFamily="34" charset="0"/>
                <a:cs typeface="Calibri" panose="020F0502020204030204" pitchFamily="34" charset="0"/>
              </a:rPr>
              <a:t> of </a:t>
            </a:r>
            <a:r>
              <a:rPr lang="bg-BG" sz="1600" dirty="0" err="1">
                <a:solidFill>
                  <a:srgbClr val="002060"/>
                </a:solidFill>
                <a:latin typeface="Calibri" panose="020F0502020204030204" pitchFamily="34" charset="0"/>
                <a:cs typeface="Calibri" panose="020F0502020204030204" pitchFamily="34" charset="0"/>
              </a:rPr>
              <a:t>separate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analytical</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accounting</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Documents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that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differ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from</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standard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commonly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accepted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formats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invoices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letters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containing</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company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logo</a:t>
            </a:r>
            <a:r>
              <a:rPr lang="bg-BG" sz="1600" dirty="0" smtClean="0">
                <a:solidFill>
                  <a:srgbClr val="002060"/>
                </a:solidFill>
                <a:latin typeface="Calibri" panose="020F0502020204030204" pitchFamily="34" charset="0"/>
                <a:cs typeface="Calibri" panose="020F0502020204030204" pitchFamily="34" charset="0"/>
              </a:rPr>
              <a:t>)</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Discrepancy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between</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value</a:t>
            </a:r>
            <a:r>
              <a:rPr lang="bg-BG" sz="1600" dirty="0">
                <a:solidFill>
                  <a:srgbClr val="002060"/>
                </a:solidFill>
                <a:latin typeface="Calibri" panose="020F0502020204030204" pitchFamily="34" charset="0"/>
                <a:cs typeface="Calibri" panose="020F0502020204030204" pitchFamily="34" charset="0"/>
              </a:rPr>
              <a:t> of </a:t>
            </a:r>
            <a:r>
              <a:rPr lang="bg-BG" sz="1600" dirty="0" err="1">
                <a:solidFill>
                  <a:srgbClr val="002060"/>
                </a:solidFill>
                <a:latin typeface="Calibri" panose="020F0502020204030204" pitchFamily="34" charset="0"/>
                <a:cs typeface="Calibri" panose="020F0502020204030204" pitchFamily="34" charset="0"/>
              </a:rPr>
              <a:t>invoices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accounting</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records</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Differences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between</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requested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funds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approved</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budget</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Weak</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nonexistent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control</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over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implementation</a:t>
            </a:r>
            <a:r>
              <a:rPr lang="bg-BG" sz="1600" dirty="0">
                <a:solidFill>
                  <a:srgbClr val="002060"/>
                </a:solidFill>
                <a:latin typeface="Calibri" panose="020F0502020204030204" pitchFamily="34" charset="0"/>
                <a:cs typeface="Calibri" panose="020F0502020204030204" pitchFamily="34" charset="0"/>
              </a:rPr>
              <a:t> of </a:t>
            </a:r>
            <a:r>
              <a:rPr lang="bg-BG" sz="1600" dirty="0" err="1">
                <a:solidFill>
                  <a:srgbClr val="002060"/>
                </a:solidFill>
                <a:latin typeface="Calibri" panose="020F0502020204030204" pitchFamily="34" charset="0"/>
                <a:cs typeface="Calibri" panose="020F0502020204030204" pitchFamily="34" charset="0"/>
              </a:rPr>
              <a:t>activities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payment</a:t>
            </a:r>
            <a:r>
              <a:rPr lang="bg-BG" sz="1600" dirty="0">
                <a:solidFill>
                  <a:srgbClr val="002060"/>
                </a:solidFill>
                <a:latin typeface="Calibri" panose="020F0502020204030204" pitchFamily="34" charset="0"/>
                <a:cs typeface="Calibri" panose="020F0502020204030204" pitchFamily="34" charset="0"/>
              </a:rPr>
              <a:t> of </a:t>
            </a:r>
            <a:r>
              <a:rPr lang="bg-BG" sz="1600" dirty="0" err="1" smtClean="0">
                <a:solidFill>
                  <a:srgbClr val="002060"/>
                </a:solidFill>
                <a:latin typeface="Calibri" panose="020F0502020204030204" pitchFamily="34" charset="0"/>
                <a:cs typeface="Calibri" panose="020F0502020204030204" pitchFamily="34" charset="0"/>
              </a:rPr>
              <a:t>invoices</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Deleted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crossed-out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figures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write-offs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handwritten</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amounts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that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are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not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signed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authorized</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person</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Forged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copied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obviously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altered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supporting</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documents</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Contracts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with</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suppliers</a:t>
            </a:r>
            <a:r>
              <a:rPr lang="bg-BG" sz="1600" dirty="0">
                <a:solidFill>
                  <a:srgbClr val="002060"/>
                </a:solidFill>
                <a:latin typeface="Calibri" panose="020F0502020204030204" pitchFamily="34" charset="0"/>
                <a:cs typeface="Calibri" panose="020F0502020204030204" pitchFamily="34" charset="0"/>
              </a:rPr>
              <a:t> of </a:t>
            </a:r>
            <a:r>
              <a:rPr lang="bg-BG" sz="1600" dirty="0" err="1">
                <a:solidFill>
                  <a:srgbClr val="002060"/>
                </a:solidFill>
                <a:latin typeface="Calibri" panose="020F0502020204030204" pitchFamily="34" charset="0"/>
                <a:cs typeface="Calibri" panose="020F0502020204030204" pitchFamily="34" charset="0"/>
              </a:rPr>
              <a:t>goods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services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that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have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agreed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on</a:t>
            </a:r>
            <a:r>
              <a:rPr lang="bg-BG" sz="1600" dirty="0">
                <a:solidFill>
                  <a:srgbClr val="002060"/>
                </a:solidFill>
                <a:latin typeface="Calibri" panose="020F0502020204030204" pitchFamily="34" charset="0"/>
                <a:cs typeface="Calibri" panose="020F0502020204030204" pitchFamily="34" charset="0"/>
              </a:rPr>
              <a:t> a </a:t>
            </a:r>
            <a:r>
              <a:rPr lang="bg-BG" sz="1600" dirty="0" err="1">
                <a:solidFill>
                  <a:srgbClr val="002060"/>
                </a:solidFill>
                <a:latin typeface="Calibri" panose="020F0502020204030204" pitchFamily="34" charset="0"/>
                <a:cs typeface="Calibri" panose="020F0502020204030204" pitchFamily="34" charset="0"/>
              </a:rPr>
              <a:t>price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including</a:t>
            </a:r>
            <a:r>
              <a:rPr lang="bg-BG" sz="1600" dirty="0">
                <a:solidFill>
                  <a:srgbClr val="002060"/>
                </a:solidFill>
                <a:latin typeface="Calibri" panose="020F0502020204030204" pitchFamily="34" charset="0"/>
                <a:cs typeface="Calibri" panose="020F0502020204030204" pitchFamily="34" charset="0"/>
              </a:rPr>
              <a:t> VAT, </a:t>
            </a:r>
            <a:r>
              <a:rPr lang="bg-BG" sz="1600" dirty="0" err="1">
                <a:solidFill>
                  <a:srgbClr val="002060"/>
                </a:solidFill>
                <a:latin typeface="Calibri" panose="020F0502020204030204" pitchFamily="34" charset="0"/>
                <a:cs typeface="Calibri" panose="020F0502020204030204" pitchFamily="34" charset="0"/>
              </a:rPr>
              <a:t>while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invoices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issued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contractor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do</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not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include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tax</a:t>
            </a:r>
            <a:r>
              <a:rPr lang="en-US" sz="1600" dirty="0" smtClean="0">
                <a:solidFill>
                  <a:srgbClr val="002060"/>
                </a:solidFill>
                <a:latin typeface="Calibri" panose="020F0502020204030204" pitchFamily="34" charset="0"/>
                <a:cs typeface="Calibri" panose="020F0502020204030204" pitchFamily="34" charset="0"/>
              </a:rPr>
              <a:t>;</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Unusual</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number</a:t>
            </a:r>
            <a:r>
              <a:rPr lang="bg-BG" sz="1600" dirty="0">
                <a:solidFill>
                  <a:srgbClr val="002060"/>
                </a:solidFill>
                <a:latin typeface="Calibri" panose="020F0502020204030204" pitchFamily="34" charset="0"/>
                <a:cs typeface="Calibri" panose="020F0502020204030204" pitchFamily="34" charset="0"/>
              </a:rPr>
              <a:t> of </a:t>
            </a:r>
            <a:r>
              <a:rPr lang="bg-BG" sz="1600" dirty="0" err="1">
                <a:solidFill>
                  <a:srgbClr val="002060"/>
                </a:solidFill>
                <a:latin typeface="Calibri" panose="020F0502020204030204" pitchFamily="34" charset="0"/>
                <a:cs typeface="Calibri" panose="020F0502020204030204" pitchFamily="34" charset="0"/>
              </a:rPr>
              <a:t>payments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to</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same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individual</a:t>
            </a:r>
            <a:r>
              <a:rPr lang="bg-BG" sz="1600" dirty="0">
                <a:solidFill>
                  <a:srgbClr val="002060"/>
                </a:solidFill>
                <a:latin typeface="Calibri" panose="020F0502020204030204" pitchFamily="34" charset="0"/>
                <a:cs typeface="Calibri" panose="020F0502020204030204" pitchFamily="34" charset="0"/>
              </a:rPr>
              <a:t>/</a:t>
            </a:r>
            <a:r>
              <a:rPr lang="bg-BG" sz="1600" dirty="0" err="1">
                <a:solidFill>
                  <a:srgbClr val="002060"/>
                </a:solidFill>
                <a:latin typeface="Calibri" panose="020F0502020204030204" pitchFamily="34" charset="0"/>
                <a:cs typeface="Calibri" panose="020F0502020204030204" pitchFamily="34" charset="0"/>
              </a:rPr>
              <a:t>organization</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address</a:t>
            </a:r>
            <a:r>
              <a:rPr lang="en-US" sz="1600" dirty="0" smtClean="0">
                <a:solidFill>
                  <a:srgbClr val="002060"/>
                </a:solidFill>
                <a:latin typeface="Calibri" panose="020F0502020204030204" pitchFamily="34" charset="0"/>
                <a:cs typeface="Calibri" panose="020F0502020204030204" pitchFamily="34" charset="0"/>
              </a:rPr>
              <a:t>;</a:t>
            </a:r>
            <a:r>
              <a:rPr lang="bg-BG" sz="1600" dirty="0">
                <a:solidFill>
                  <a:srgbClr val="002060"/>
                </a:solidFill>
                <a:latin typeface="Calibri" panose="020F0502020204030204" pitchFamily="34" charset="0"/>
                <a:cs typeface="Calibri" panose="020F0502020204030204" pitchFamily="34" charset="0"/>
              </a:rPr>
              <a:t>	</a:t>
            </a:r>
            <a:endParaRPr lang="en-US" sz="16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Invoices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bills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issued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individuals</a:t>
            </a:r>
            <a:r>
              <a:rPr lang="bg-BG" sz="1600" dirty="0">
                <a:solidFill>
                  <a:srgbClr val="002060"/>
                </a:solidFill>
                <a:latin typeface="Calibri" panose="020F0502020204030204" pitchFamily="34" charset="0"/>
                <a:cs typeface="Calibri" panose="020F0502020204030204" pitchFamily="34" charset="0"/>
              </a:rPr>
              <a:t>/</a:t>
            </a:r>
            <a:r>
              <a:rPr lang="bg-BG" sz="1600" dirty="0" err="1">
                <a:solidFill>
                  <a:srgbClr val="002060"/>
                </a:solidFill>
                <a:latin typeface="Calibri" panose="020F0502020204030204" pitchFamily="34" charset="0"/>
                <a:cs typeface="Calibri" panose="020F0502020204030204" pitchFamily="34" charset="0"/>
              </a:rPr>
              <a:t>legal</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entities</a:t>
            </a:r>
            <a:r>
              <a:rPr lang="bg-BG" sz="1600" dirty="0">
                <a:solidFill>
                  <a:srgbClr val="002060"/>
                </a:solidFill>
                <a:latin typeface="Calibri" panose="020F0502020204030204" pitchFamily="34" charset="0"/>
                <a:cs typeface="Calibri" panose="020F0502020204030204" pitchFamily="34" charset="0"/>
              </a:rPr>
              <a:t>/</a:t>
            </a:r>
            <a:r>
              <a:rPr lang="bg-BG" sz="1600" dirty="0" err="1">
                <a:solidFill>
                  <a:srgbClr val="002060"/>
                </a:solidFill>
                <a:latin typeface="Calibri" panose="020F0502020204030204" pitchFamily="34" charset="0"/>
                <a:cs typeface="Calibri" panose="020F0502020204030204" pitchFamily="34" charset="0"/>
              </a:rPr>
              <a:t>companies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that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are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not</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registered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in</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the</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commercial</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register</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and</a:t>
            </a:r>
            <a:r>
              <a:rPr lang="bg-BG" sz="1600" dirty="0">
                <a:solidFill>
                  <a:srgbClr val="002060"/>
                </a:solidFill>
                <a:latin typeface="Calibri" panose="020F0502020204030204" pitchFamily="34" charset="0"/>
                <a:cs typeface="Calibri" panose="020F0502020204030204" pitchFamily="34" charset="0"/>
              </a:rPr>
              <a:t>/</a:t>
            </a:r>
            <a:r>
              <a:rPr lang="bg-BG" sz="1600" dirty="0" err="1">
                <a:solidFill>
                  <a:srgbClr val="002060"/>
                </a:solidFill>
                <a:latin typeface="Calibri" panose="020F0502020204030204" pitchFamily="34" charset="0"/>
                <a:cs typeface="Calibri" panose="020F0502020204030204" pitchFamily="34" charset="0"/>
              </a:rPr>
              <a:t>or</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equivalent</a:t>
            </a:r>
            <a:r>
              <a:rPr lang="en-US" sz="1600" dirty="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bg-BG" sz="1600" dirty="0" err="1">
                <a:solidFill>
                  <a:srgbClr val="002060"/>
                </a:solidFill>
                <a:latin typeface="Calibri" panose="020F0502020204030204" pitchFamily="34" charset="0"/>
                <a:cs typeface="Calibri" panose="020F0502020204030204" pitchFamily="34" charset="0"/>
              </a:rPr>
              <a:t>Invoices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issued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by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newly</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established</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companies</a:t>
            </a:r>
            <a:r>
              <a:rPr lang="bg-BG" sz="1600" dirty="0">
                <a:solidFill>
                  <a:srgbClr val="002060"/>
                </a:solidFill>
                <a:latin typeface="Calibri" panose="020F0502020204030204" pitchFamily="34" charset="0"/>
                <a:cs typeface="Calibri" panose="020F0502020204030204" pitchFamily="34" charset="0"/>
              </a:rPr>
              <a:t> </a:t>
            </a:r>
            <a:r>
              <a:rPr lang="bg-BG" sz="1600" dirty="0" err="1">
                <a:solidFill>
                  <a:srgbClr val="002060"/>
                </a:solidFill>
                <a:latin typeface="Calibri" panose="020F0502020204030204" pitchFamily="34" charset="0"/>
                <a:cs typeface="Calibri" panose="020F0502020204030204" pitchFamily="34" charset="0"/>
              </a:rPr>
              <a:t>are</a:t>
            </a:r>
            <a:r>
              <a:rPr lang="bg-BG" sz="1600" dirty="0">
                <a:solidFill>
                  <a:srgbClr val="002060"/>
                </a:solidFill>
                <a:latin typeface="Calibri" panose="020F0502020204030204" pitchFamily="34" charset="0"/>
                <a:cs typeface="Calibri" panose="020F0502020204030204" pitchFamily="34" charset="0"/>
              </a:rPr>
              <a:t> </a:t>
            </a:r>
            <a:r>
              <a:rPr lang="bg-BG" sz="1600" dirty="0" err="1" smtClean="0">
                <a:solidFill>
                  <a:srgbClr val="002060"/>
                </a:solidFill>
                <a:latin typeface="Calibri" panose="020F0502020204030204" pitchFamily="34" charset="0"/>
                <a:cs typeface="Calibri" panose="020F0502020204030204" pitchFamily="34" charset="0"/>
              </a:rPr>
              <a:t>present</a:t>
            </a:r>
            <a:r>
              <a:rPr lang="en-US" sz="1600" dirty="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sz="1600" dirty="0">
                <a:solidFill>
                  <a:srgbClr val="002060"/>
                </a:solidFill>
                <a:latin typeface="Calibri" panose="020F0502020204030204" pitchFamily="34" charset="0"/>
                <a:cs typeface="Calibri" panose="020F0502020204030204" pitchFamily="34" charset="0"/>
              </a:rPr>
              <a:t>Indications of changes in the circumstances declared by the beneficiary regarding the presence/absence of economic nature of the </a:t>
            </a:r>
            <a:r>
              <a:rPr lang="en-US" sz="1600" dirty="0" smtClean="0">
                <a:solidFill>
                  <a:srgbClr val="002060"/>
                </a:solidFill>
                <a:latin typeface="Calibri" panose="020F0502020204030204" pitchFamily="34" charset="0"/>
                <a:cs typeface="Calibri" panose="020F0502020204030204" pitchFamily="34" charset="0"/>
              </a:rPr>
              <a:t>activities</a:t>
            </a:r>
            <a:r>
              <a:rPr lang="en-US" sz="1600" dirty="0">
                <a:solidFill>
                  <a:srgbClr val="002060"/>
                </a:solidFill>
                <a:latin typeface="Calibri" panose="020F0502020204030204" pitchFamily="34" charset="0"/>
                <a:cs typeface="Calibri" panose="020F0502020204030204" pitchFamily="34" charset="0"/>
              </a:rPr>
              <a:t>;</a:t>
            </a:r>
            <a:endParaRPr lang="en-US" sz="1600"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1600" dirty="0" smtClean="0">
                <a:solidFill>
                  <a:srgbClr val="002060"/>
                </a:solidFill>
                <a:latin typeface="Calibri" panose="020F0502020204030204" pitchFamily="34" charset="0"/>
                <a:cs typeface="Calibri" panose="020F0502020204030204" pitchFamily="34" charset="0"/>
              </a:rPr>
              <a:t>Lack </a:t>
            </a:r>
            <a:r>
              <a:rPr lang="en-US" sz="1600" dirty="0">
                <a:solidFill>
                  <a:srgbClr val="002060"/>
                </a:solidFill>
                <a:latin typeface="Calibri" panose="020F0502020204030204" pitchFamily="34" charset="0"/>
                <a:cs typeface="Calibri" panose="020F0502020204030204" pitchFamily="34" charset="0"/>
              </a:rPr>
              <a:t>of serial numbers on invoices and delivery notes/acceptance transfer protocols for goods that typically contain serial numbers (equipment, production lines, etc.).</a:t>
            </a:r>
            <a:endParaRPr lang="ru-RU" sz="1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188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908720"/>
            <a:ext cx="8712968" cy="5632311"/>
          </a:xfrm>
          <a:prstGeom prst="rect">
            <a:avLst/>
          </a:prstGeom>
        </p:spPr>
        <p:txBody>
          <a:bodyPr wrap="square">
            <a:spAutoFit/>
          </a:bodyPr>
          <a:lstStyle/>
          <a:p>
            <a:pPr algn="just"/>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Schemes and indicators for fraud related to labor costs and consulting services: </a:t>
            </a:r>
            <a:endPar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Labor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costs incurred;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Unpaid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overtime;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Consulting/professional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services;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Labor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categories.</a:t>
            </a:r>
            <a:endParaRPr lang="bg-BG"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endParaRPr lang="bg-BG"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n-US" sz="2000" b="1" dirty="0">
                <a:solidFill>
                  <a:srgbClr val="002060"/>
                </a:solidFill>
                <a:latin typeface="Calibri" panose="020F0502020204030204" pitchFamily="34" charset="0"/>
                <a:cs typeface="Calibri" panose="020F0502020204030204" pitchFamily="34" charset="0"/>
              </a:rPr>
              <a:t>Violations of tax </a:t>
            </a:r>
            <a:r>
              <a:rPr lang="en-US" sz="2000" b="1" dirty="0" smtClean="0">
                <a:solidFill>
                  <a:srgbClr val="002060"/>
                </a:solidFill>
                <a:latin typeface="Calibri" panose="020F0502020204030204" pitchFamily="34" charset="0"/>
                <a:cs typeface="Calibri" panose="020F0502020204030204" pitchFamily="34" charset="0"/>
              </a:rPr>
              <a:t>legislation:</a:t>
            </a:r>
            <a:endParaRPr lang="bg-BG"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Contracts </a:t>
            </a:r>
            <a:r>
              <a:rPr lang="en-US" sz="2000" dirty="0">
                <a:solidFill>
                  <a:srgbClr val="002060"/>
                </a:solidFill>
                <a:latin typeface="Calibri" panose="020F0502020204030204" pitchFamily="34" charset="0"/>
                <a:cs typeface="Calibri" panose="020F0502020204030204" pitchFamily="34" charset="0"/>
              </a:rPr>
              <a:t>with suppliers of goods and services that have agreed on a price including VAT, but in the invoices issued by the contractor, the tax is not </a:t>
            </a:r>
            <a:r>
              <a:rPr lang="en-US" sz="2000" dirty="0" smtClean="0">
                <a:solidFill>
                  <a:srgbClr val="002060"/>
                </a:solidFill>
                <a:latin typeface="Calibri" panose="020F0502020204030204" pitchFamily="34" charset="0"/>
                <a:cs typeface="Calibri" panose="020F0502020204030204" pitchFamily="34" charset="0"/>
              </a:rPr>
              <a:t>charged;</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Unusual number of payments to the same person or </a:t>
            </a:r>
            <a:r>
              <a:rPr lang="en-US" sz="2000" dirty="0" smtClean="0">
                <a:solidFill>
                  <a:srgbClr val="002060"/>
                </a:solidFill>
                <a:latin typeface="Calibri" panose="020F0502020204030204" pitchFamily="34" charset="0"/>
                <a:cs typeface="Calibri" panose="020F0502020204030204" pitchFamily="34" charset="0"/>
              </a:rPr>
              <a:t>address;</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Invoices and accounts issued by legal entities/companies that are not registered in the </a:t>
            </a:r>
            <a:r>
              <a:rPr lang="en-US" sz="2000" dirty="0" smtClean="0">
                <a:solidFill>
                  <a:srgbClr val="002060"/>
                </a:solidFill>
                <a:latin typeface="Calibri" panose="020F0502020204030204" pitchFamily="34" charset="0"/>
                <a:cs typeface="Calibri" panose="020F0502020204030204" pitchFamily="34" charset="0"/>
              </a:rPr>
              <a:t>trade </a:t>
            </a:r>
            <a:r>
              <a:rPr lang="en-US" sz="2000" dirty="0">
                <a:solidFill>
                  <a:srgbClr val="002060"/>
                </a:solidFill>
                <a:latin typeface="Calibri" panose="020F0502020204030204" pitchFamily="34" charset="0"/>
                <a:cs typeface="Calibri" panose="020F0502020204030204" pitchFamily="34" charset="0"/>
              </a:rPr>
              <a:t>register and/or  equivalent official register of the </a:t>
            </a:r>
            <a:r>
              <a:rPr lang="en-US" sz="2000" dirty="0" smtClean="0">
                <a:solidFill>
                  <a:srgbClr val="002060"/>
                </a:solidFill>
                <a:latin typeface="Calibri" panose="020F0502020204030204" pitchFamily="34" charset="0"/>
                <a:cs typeface="Calibri" panose="020F0502020204030204" pitchFamily="34" charset="0"/>
              </a:rPr>
              <a:t>country;</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Invoices have been issued by newly established </a:t>
            </a:r>
            <a:r>
              <a:rPr lang="en-US" sz="2000" dirty="0" smtClean="0">
                <a:solidFill>
                  <a:srgbClr val="002060"/>
                </a:solidFill>
                <a:latin typeface="Calibri" panose="020F0502020204030204" pitchFamily="34" charset="0"/>
                <a:cs typeface="Calibri" panose="020F0502020204030204" pitchFamily="34" charset="0"/>
              </a:rPr>
              <a:t>companies;</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Indicators of changes in circumstances declared by the beneficiary regarding the presence/absence of an economic nature of the </a:t>
            </a:r>
            <a:r>
              <a:rPr lang="en-US" sz="2000" dirty="0" smtClean="0">
                <a:solidFill>
                  <a:srgbClr val="002060"/>
                </a:solidFill>
                <a:latin typeface="Calibri" panose="020F0502020204030204" pitchFamily="34" charset="0"/>
                <a:cs typeface="Calibri" panose="020F0502020204030204" pitchFamily="34" charset="0"/>
              </a:rPr>
              <a:t>activities;</a:t>
            </a: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Lack of serial numbers on invoices and delivery notes/acceptance </a:t>
            </a:r>
            <a:r>
              <a:rPr lang="en-US" sz="2000" dirty="0" smtClean="0">
                <a:solidFill>
                  <a:srgbClr val="002060"/>
                </a:solidFill>
                <a:latin typeface="Calibri" panose="020F0502020204030204" pitchFamily="34" charset="0"/>
                <a:cs typeface="Calibri" panose="020F0502020204030204" pitchFamily="34" charset="0"/>
              </a:rPr>
              <a:t>protocols </a:t>
            </a:r>
            <a:r>
              <a:rPr lang="en-US" sz="2000" dirty="0">
                <a:solidFill>
                  <a:srgbClr val="002060"/>
                </a:solidFill>
                <a:latin typeface="Calibri" panose="020F0502020204030204" pitchFamily="34" charset="0"/>
                <a:cs typeface="Calibri" panose="020F0502020204030204" pitchFamily="34" charset="0"/>
              </a:rPr>
              <a:t>for goods that typically contain serial numbers (equipment, production lines, etc</a:t>
            </a:r>
            <a:r>
              <a:rPr lang="en-US" sz="2000" dirty="0" smtClean="0">
                <a:solidFill>
                  <a:srgbClr val="002060"/>
                </a:solidFill>
                <a:latin typeface="Calibri" panose="020F0502020204030204" pitchFamily="34" charset="0"/>
                <a:cs typeface="Calibri" panose="020F0502020204030204" pitchFamily="34" charset="0"/>
              </a:rPr>
              <a:t>.).</a:t>
            </a:r>
            <a:endParaRPr lang="en-US" sz="2000" dirty="0"/>
          </a:p>
        </p:txBody>
      </p:sp>
    </p:spTree>
    <p:extLst>
      <p:ext uri="{BB962C8B-B14F-4D97-AF65-F5344CB8AC3E}">
        <p14:creationId xmlns:p14="http://schemas.microsoft.com/office/powerpoint/2010/main" val="171537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36712"/>
            <a:ext cx="8784976" cy="5909310"/>
          </a:xfrm>
          <a:prstGeom prst="rect">
            <a:avLst/>
          </a:prstGeom>
        </p:spPr>
        <p:txBody>
          <a:bodyPr wrap="square">
            <a:spAutoFit/>
          </a:bodyPr>
          <a:lstStyle/>
          <a:p>
            <a:r>
              <a:rPr lang="en-US" b="1" dirty="0" smtClean="0">
                <a:solidFill>
                  <a:srgbClr val="002060"/>
                </a:solidFill>
                <a:latin typeface="Calibri" panose="020F0502020204030204" pitchFamily="34" charset="0"/>
                <a:cs typeface="Calibri" panose="020F0502020204030204" pitchFamily="34" charset="0"/>
              </a:rPr>
              <a:t>Other </a:t>
            </a:r>
            <a:r>
              <a:rPr lang="en-US" b="1" dirty="0">
                <a:solidFill>
                  <a:srgbClr val="002060"/>
                </a:solidFill>
                <a:latin typeface="Calibri" panose="020F0502020204030204" pitchFamily="34" charset="0"/>
                <a:cs typeface="Calibri" panose="020F0502020204030204" pitchFamily="34" charset="0"/>
              </a:rPr>
              <a:t>indicators of fraud (Indicators of potential fraud "Red Flags"):</a:t>
            </a:r>
            <a:endParaRPr lang="ru-RU" b="1"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Awarding </a:t>
            </a:r>
            <a:r>
              <a:rPr lang="en-US" dirty="0">
                <a:solidFill>
                  <a:srgbClr val="002060"/>
                </a:solidFill>
                <a:latin typeface="Calibri" panose="020F0502020204030204" pitchFamily="34" charset="0"/>
                <a:cs typeface="Calibri" panose="020F0502020204030204" pitchFamily="34" charset="0"/>
              </a:rPr>
              <a:t>of services and goods that are unnecessary or excessive.</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Inadequate or inaccurate assessment of service needs.</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Defining delivery requirements in such a way that only certain contractors or suppliers can fulfill them.</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Negotiating or purchasing from a single source without considering alternative sources of goods and services</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Reports on work or specifications for materials that correspond to preferred contractors or a single contractor or supplier.</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Release of information about the awarding of a contract to preferred or selected contractors or suppliers.</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Consulting with preferred contractors and suppliers regarding requirements and specifications.</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Establishing standards and conditions to limit competition.</a:t>
            </a: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Splitting </a:t>
            </a:r>
            <a:r>
              <a:rPr lang="en-US" dirty="0">
                <a:solidFill>
                  <a:srgbClr val="002060"/>
                </a:solidFill>
                <a:latin typeface="Calibri" panose="020F0502020204030204" pitchFamily="34" charset="0"/>
                <a:cs typeface="Calibri" panose="020F0502020204030204" pitchFamily="34" charset="0"/>
              </a:rPr>
              <a:t>contractual requirements in a way that allows contractors and suppliers to share or alternate their bids.</a:t>
            </a: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Splitting the procurement/ thresholds/requirements to </a:t>
            </a:r>
            <a:r>
              <a:rPr lang="en-US" dirty="0">
                <a:solidFill>
                  <a:srgbClr val="002060"/>
                </a:solidFill>
                <a:latin typeface="Calibri" panose="020F0502020204030204" pitchFamily="34" charset="0"/>
                <a:cs typeface="Calibri" panose="020F0502020204030204" pitchFamily="34" charset="0"/>
              </a:rPr>
              <a:t>avoid the application of regulatory rules for public procurement</a:t>
            </a:r>
            <a:r>
              <a:rPr lang="en-US"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endParaRPr lang="en-US" dirty="0">
              <a:solidFill>
                <a:srgbClr val="002060"/>
              </a:solidFill>
              <a:latin typeface="Calibri" panose="020F0502020204030204" pitchFamily="34" charset="0"/>
              <a:cs typeface="Calibri" panose="020F0502020204030204" pitchFamily="34" charset="0"/>
            </a:endParaRPr>
          </a:p>
          <a:p>
            <a:pPr algn="just"/>
            <a:r>
              <a:rPr lang="en-US" dirty="0" smtClean="0">
                <a:solidFill>
                  <a:srgbClr val="002060"/>
                </a:solidFill>
                <a:latin typeface="Calibri" panose="020F0502020204030204" pitchFamily="34" charset="0"/>
                <a:cs typeface="Calibri" panose="020F0502020204030204" pitchFamily="34" charset="0"/>
              </a:rPr>
              <a:t>Based on these checks, the controller elaborates the </a:t>
            </a:r>
            <a:r>
              <a:rPr lang="en-US" b="1" dirty="0">
                <a:solidFill>
                  <a:srgbClr val="002060"/>
                </a:solidFill>
                <a:latin typeface="Calibri" panose="020F0502020204030204" pitchFamily="34" charset="0"/>
                <a:cs typeface="Calibri" panose="020F0502020204030204" pitchFamily="34" charset="0"/>
              </a:rPr>
              <a:t>CHECKLIST FOR FRAUD INDICATORS VERIFICATION / RED </a:t>
            </a:r>
            <a:r>
              <a:rPr lang="en-US" b="1" dirty="0" smtClean="0">
                <a:solidFill>
                  <a:srgbClr val="002060"/>
                </a:solidFill>
                <a:latin typeface="Calibri" panose="020F0502020204030204" pitchFamily="34" charset="0"/>
                <a:cs typeface="Calibri" panose="020F0502020204030204" pitchFamily="34" charset="0"/>
              </a:rPr>
              <a:t>FLAGS. </a:t>
            </a:r>
          </a:p>
        </p:txBody>
      </p:sp>
    </p:spTree>
    <p:extLst>
      <p:ext uri="{BB962C8B-B14F-4D97-AF65-F5344CB8AC3E}">
        <p14:creationId xmlns:p14="http://schemas.microsoft.com/office/powerpoint/2010/main" val="3152474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80728"/>
            <a:ext cx="8784976" cy="6186309"/>
          </a:xfrm>
          <a:prstGeom prst="rect">
            <a:avLst/>
          </a:prstGeom>
        </p:spPr>
        <p:txBody>
          <a:bodyPr wrap="square">
            <a:spAutoFit/>
          </a:bodyPr>
          <a:lstStyle/>
          <a:p>
            <a:r>
              <a:rPr lang="en-US" b="1" dirty="0" smtClean="0">
                <a:solidFill>
                  <a:srgbClr val="002060"/>
                </a:solidFill>
                <a:latin typeface="Calibri" panose="020F0502020204030204" pitchFamily="34" charset="0"/>
                <a:cs typeface="Calibri" panose="020F0502020204030204" pitchFamily="34" charset="0"/>
              </a:rPr>
              <a:t>Other </a:t>
            </a:r>
            <a:r>
              <a:rPr lang="en-US" b="1" dirty="0">
                <a:solidFill>
                  <a:srgbClr val="002060"/>
                </a:solidFill>
                <a:latin typeface="Calibri" panose="020F0502020204030204" pitchFamily="34" charset="0"/>
                <a:cs typeface="Calibri" panose="020F0502020204030204" pitchFamily="34" charset="0"/>
              </a:rPr>
              <a:t>indicators of fraud (Indicators of potential fraud "Red Flags"):</a:t>
            </a:r>
          </a:p>
          <a:p>
            <a:endParaRPr lang="ru-RU" b="1"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The </a:t>
            </a:r>
            <a:r>
              <a:rPr lang="en-US" dirty="0">
                <a:solidFill>
                  <a:srgbClr val="002060"/>
                </a:solidFill>
                <a:latin typeface="Calibri" panose="020F0502020204030204" pitchFamily="34" charset="0"/>
                <a:cs typeface="Calibri" panose="020F0502020204030204" pitchFamily="34" charset="0"/>
              </a:rPr>
              <a:t>contractor or supplier submits a bid without addresses</a:t>
            </a:r>
            <a:r>
              <a:rPr lang="en-US"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Unjustified </a:t>
            </a:r>
            <a:r>
              <a:rPr lang="en-US" dirty="0">
                <a:solidFill>
                  <a:srgbClr val="002060"/>
                </a:solidFill>
                <a:latin typeface="Calibri" panose="020F0502020204030204" pitchFamily="34" charset="0"/>
                <a:cs typeface="Calibri" panose="020F0502020204030204" pitchFamily="34" charset="0"/>
              </a:rPr>
              <a:t>disqualification of a contractor or supplier</a:t>
            </a:r>
            <a:r>
              <a:rPr lang="en-US" dirty="0" smtClean="0">
                <a:solidFill>
                  <a:srgbClr val="002060"/>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Biased </a:t>
            </a:r>
            <a:r>
              <a:rPr lang="en-US" dirty="0">
                <a:solidFill>
                  <a:srgbClr val="002060"/>
                </a:solidFill>
                <a:latin typeface="Calibri" panose="020F0502020204030204" pitchFamily="34" charset="0"/>
                <a:cs typeface="Calibri" panose="020F0502020204030204" pitchFamily="34" charset="0"/>
              </a:rPr>
              <a:t>criteria for evaluating </a:t>
            </a:r>
            <a:r>
              <a:rPr lang="en-US" dirty="0" err="1">
                <a:solidFill>
                  <a:srgbClr val="002060"/>
                </a:solidFill>
                <a:latin typeface="Calibri" panose="020F0502020204030204" pitchFamily="34" charset="0"/>
                <a:cs typeface="Calibri" panose="020F0502020204030204" pitchFamily="34" charset="0"/>
              </a:rPr>
              <a:t>bids;A</a:t>
            </a:r>
            <a:r>
              <a:rPr lang="en-US" dirty="0">
                <a:solidFill>
                  <a:srgbClr val="002060"/>
                </a:solidFill>
                <a:latin typeface="Calibri" panose="020F0502020204030204" pitchFamily="34" charset="0"/>
                <a:cs typeface="Calibri" panose="020F0502020204030204" pitchFamily="34" charset="0"/>
              </a:rPr>
              <a:t> contract is awarded to a newly established company; </a:t>
            </a:r>
            <a:endParaRPr lang="en-US"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Awarding </a:t>
            </a:r>
            <a:r>
              <a:rPr lang="en-US" dirty="0">
                <a:solidFill>
                  <a:srgbClr val="002060"/>
                </a:solidFill>
                <a:latin typeface="Calibri" panose="020F0502020204030204" pitchFamily="34" charset="0"/>
                <a:cs typeface="Calibri" panose="020F0502020204030204" pitchFamily="34" charset="0"/>
              </a:rPr>
              <a:t>a contract or purchase order to another participant in the tender rather than to the one with the lowest price (when the criterion for evaluating bids is the lowest price); </a:t>
            </a:r>
            <a:endParaRPr lang="en-US"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Awarding </a:t>
            </a:r>
            <a:r>
              <a:rPr lang="en-US" dirty="0">
                <a:solidFill>
                  <a:srgbClr val="002060"/>
                </a:solidFill>
                <a:latin typeface="Calibri" panose="020F0502020204030204" pitchFamily="34" charset="0"/>
                <a:cs typeface="Calibri" panose="020F0502020204030204" pitchFamily="34" charset="0"/>
              </a:rPr>
              <a:t>contracts to contractors or suppliers with a history of poor or questionable performance; </a:t>
            </a:r>
            <a:endParaRPr lang="en-US"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Incorrect </a:t>
            </a:r>
            <a:r>
              <a:rPr lang="en-US" dirty="0">
                <a:solidFill>
                  <a:srgbClr val="002060"/>
                </a:solidFill>
                <a:latin typeface="Calibri" panose="020F0502020204030204" pitchFamily="34" charset="0"/>
                <a:cs typeface="Calibri" panose="020F0502020204030204" pitchFamily="34" charset="0"/>
              </a:rPr>
              <a:t>certification by the contractor or supplier of the stage of completion of the contract or delivery; </a:t>
            </a:r>
            <a:endParaRPr lang="en-US"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Provision </a:t>
            </a:r>
            <a:r>
              <a:rPr lang="en-US" dirty="0">
                <a:solidFill>
                  <a:srgbClr val="002060"/>
                </a:solidFill>
                <a:latin typeface="Calibri" panose="020F0502020204030204" pitchFamily="34" charset="0"/>
                <a:cs typeface="Calibri" panose="020F0502020204030204" pitchFamily="34" charset="0"/>
              </a:rPr>
              <a:t>of services or materials that do not meet the requirements of the contract or purchase order; </a:t>
            </a:r>
            <a:endParaRPr lang="en-US"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Acceptance </a:t>
            </a:r>
            <a:r>
              <a:rPr lang="en-US" dirty="0">
                <a:solidFill>
                  <a:srgbClr val="002060"/>
                </a:solidFill>
                <a:latin typeface="Calibri" panose="020F0502020204030204" pitchFamily="34" charset="0"/>
                <a:cs typeface="Calibri" panose="020F0502020204030204" pitchFamily="34" charset="0"/>
              </a:rPr>
              <a:t>of the quality of a service or material without a certificate from the contractor or seller</a:t>
            </a:r>
            <a:r>
              <a:rPr lang="en-US" dirty="0" smtClean="0">
                <a:solidFill>
                  <a:srgbClr val="00206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endParaRPr lang="en-US" dirty="0">
              <a:solidFill>
                <a:srgbClr val="002060"/>
              </a:solidFill>
              <a:latin typeface="Calibri" panose="020F0502020204030204" pitchFamily="34" charset="0"/>
              <a:cs typeface="Calibri" panose="020F0502020204030204" pitchFamily="34" charset="0"/>
            </a:endParaRPr>
          </a:p>
          <a:p>
            <a:pPr algn="just"/>
            <a:r>
              <a:rPr lang="en-US" dirty="0" smtClean="0">
                <a:solidFill>
                  <a:srgbClr val="002060"/>
                </a:solidFill>
                <a:latin typeface="Calibri" panose="020F0502020204030204" pitchFamily="34" charset="0"/>
                <a:cs typeface="Calibri" panose="020F0502020204030204" pitchFamily="34" charset="0"/>
              </a:rPr>
              <a:t>Based </a:t>
            </a:r>
            <a:r>
              <a:rPr lang="en-US" dirty="0">
                <a:solidFill>
                  <a:srgbClr val="002060"/>
                </a:solidFill>
                <a:latin typeface="Calibri" panose="020F0502020204030204" pitchFamily="34" charset="0"/>
                <a:cs typeface="Calibri" panose="020F0502020204030204" pitchFamily="34" charset="0"/>
              </a:rPr>
              <a:t>on these checks, the controller elaborates the CHECKLIST FOR FRAUD INDICATORS VERIFICATION / RED FLAGS where </a:t>
            </a:r>
            <a:r>
              <a:rPr lang="en-US" dirty="0" smtClean="0">
                <a:solidFill>
                  <a:srgbClr val="002060"/>
                </a:solidFill>
                <a:latin typeface="Calibri" panose="020F0502020204030204" pitchFamily="34" charset="0"/>
                <a:cs typeface="Calibri" panose="020F0502020204030204" pitchFamily="34" charset="0"/>
              </a:rPr>
              <a:t>he/she concludes if some of the situations listed above are applicable for the respective partner and a </a:t>
            </a:r>
            <a:r>
              <a:rPr lang="en-US" b="1" dirty="0">
                <a:solidFill>
                  <a:srgbClr val="002060"/>
                </a:solidFill>
                <a:latin typeface="Calibri" panose="020F0502020204030204" pitchFamily="34" charset="0"/>
                <a:cs typeface="Calibri" panose="020F0502020204030204" pitchFamily="34" charset="0"/>
              </a:rPr>
              <a:t>Signal for suspicion of i</a:t>
            </a:r>
            <a:r>
              <a:rPr lang="en-US" b="1" dirty="0" smtClean="0">
                <a:solidFill>
                  <a:srgbClr val="002060"/>
                </a:solidFill>
                <a:latin typeface="Calibri" panose="020F0502020204030204" pitchFamily="34" charset="0"/>
                <a:cs typeface="Calibri" panose="020F0502020204030204" pitchFamily="34" charset="0"/>
              </a:rPr>
              <a:t>rregularity </a:t>
            </a:r>
            <a:r>
              <a:rPr lang="en-US" dirty="0" smtClean="0">
                <a:solidFill>
                  <a:srgbClr val="002060"/>
                </a:solidFill>
                <a:latin typeface="Calibri" panose="020F0502020204030204" pitchFamily="34" charset="0"/>
                <a:cs typeface="Calibri" panose="020F0502020204030204" pitchFamily="34" charset="0"/>
              </a:rPr>
              <a:t>shall be submitted, if the case.</a:t>
            </a:r>
            <a:endParaRPr lang="en-US" dirty="0">
              <a:solidFill>
                <a:srgbClr val="002060"/>
              </a:solidFill>
              <a:latin typeface="Calibri" panose="020F0502020204030204" pitchFamily="34" charset="0"/>
              <a:cs typeface="Calibri" panose="020F0502020204030204" pitchFamily="34" charset="0"/>
            </a:endParaRPr>
          </a:p>
          <a:p>
            <a:pPr algn="just"/>
            <a:endParaRPr lang="en-US" dirty="0">
              <a:solidFill>
                <a:srgbClr val="002060"/>
              </a:solidFill>
              <a:latin typeface="Calibri" panose="020F0502020204030204" pitchFamily="34" charset="0"/>
              <a:cs typeface="Calibri" panose="020F0502020204030204" pitchFamily="34" charset="0"/>
            </a:endParaRPr>
          </a:p>
          <a:p>
            <a:pPr algn="just"/>
            <a:endParaRPr lang="en-US" dirty="0">
              <a:solidFill>
                <a:srgbClr val="002060"/>
              </a:solidFill>
            </a:endParaRPr>
          </a:p>
        </p:txBody>
      </p:sp>
    </p:spTree>
    <p:extLst>
      <p:ext uri="{BB962C8B-B14F-4D97-AF65-F5344CB8AC3E}">
        <p14:creationId xmlns:p14="http://schemas.microsoft.com/office/powerpoint/2010/main" val="97573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772816"/>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1731426"/>
            <a:ext cx="7523696" cy="58907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400" b="1" dirty="0">
                <a:solidFill>
                  <a:schemeClr val="bg1"/>
                </a:solidFill>
                <a:effectLst>
                  <a:outerShdw blurRad="50800" dist="38100" dir="2700000" algn="tl" rotWithShape="0">
                    <a:prstClr val="black">
                      <a:alpha val="40000"/>
                    </a:prstClr>
                  </a:outerShdw>
                </a:effectLst>
              </a:rPr>
              <a:t>What is National Control and how does it work?</a:t>
            </a:r>
          </a:p>
        </p:txBody>
      </p:sp>
      <p:sp>
        <p:nvSpPr>
          <p:cNvPr id="10" name="TextBox 9"/>
          <p:cNvSpPr txBox="1"/>
          <p:nvPr/>
        </p:nvSpPr>
        <p:spPr>
          <a:xfrm>
            <a:off x="107504" y="2492896"/>
            <a:ext cx="8928992" cy="4216539"/>
          </a:xfrm>
          <a:prstGeom prst="rect">
            <a:avLst/>
          </a:prstGeom>
          <a:noFill/>
        </p:spPr>
        <p:txBody>
          <a:bodyPr wrap="square" rtlCol="0">
            <a:spAutoFit/>
          </a:bodyPr>
          <a:lstStyle/>
          <a:p>
            <a:pPr algn="just"/>
            <a:r>
              <a:rPr lang="en-US" sz="2400" dirty="0">
                <a:solidFill>
                  <a:srgbClr val="002060"/>
                </a:solidFill>
                <a:latin typeface="Calibri" panose="020F0502020204030204" pitchFamily="34" charset="0"/>
                <a:cs typeface="Calibri" panose="020F0502020204030204" pitchFamily="34" charset="0"/>
              </a:rPr>
              <a:t>The main objective of </a:t>
            </a:r>
            <a:r>
              <a:rPr lang="en-US" sz="2400" dirty="0" smtClean="0">
                <a:solidFill>
                  <a:srgbClr val="002060"/>
                </a:solidFill>
                <a:latin typeface="Calibri" panose="020F0502020204030204" pitchFamily="34" charset="0"/>
                <a:cs typeface="Calibri" panose="020F0502020204030204" pitchFamily="34" charset="0"/>
              </a:rPr>
              <a:t>the National </a:t>
            </a:r>
            <a:r>
              <a:rPr lang="en-US" sz="2400" dirty="0">
                <a:solidFill>
                  <a:srgbClr val="002060"/>
                </a:solidFill>
                <a:latin typeface="Calibri" panose="020F0502020204030204" pitchFamily="34" charset="0"/>
                <a:cs typeface="Calibri" panose="020F0502020204030204" pitchFamily="34" charset="0"/>
              </a:rPr>
              <a:t>control (NC) is to ensure that the costs charged to the program are justified and incurred in accordance with the grant agreement and within the rules of the Program, the provisions of the European Community, and the relevant national legislation</a:t>
            </a:r>
            <a:r>
              <a:rPr lang="en-US" sz="2400" dirty="0" smtClean="0">
                <a:solidFill>
                  <a:srgbClr val="002060"/>
                </a:solidFill>
                <a:latin typeface="Calibri" panose="020F0502020204030204" pitchFamily="34" charset="0"/>
                <a:cs typeface="Calibri" panose="020F0502020204030204" pitchFamily="34" charset="0"/>
              </a:rPr>
              <a:t>.</a:t>
            </a:r>
          </a:p>
          <a:p>
            <a:pPr algn="ctr"/>
            <a:r>
              <a:rPr lang="en-US" sz="2400" b="1" dirty="0" smtClean="0">
                <a:solidFill>
                  <a:srgbClr val="002060"/>
                </a:solidFill>
                <a:latin typeface="Calibri" panose="020F0502020204030204" pitchFamily="34" charset="0"/>
                <a:cs typeface="Calibri" panose="020F0502020204030204" pitchFamily="34" charset="0"/>
              </a:rPr>
              <a:t>Who </a:t>
            </a:r>
            <a:r>
              <a:rPr lang="en-US" sz="2400" b="1" dirty="0">
                <a:solidFill>
                  <a:srgbClr val="002060"/>
                </a:solidFill>
                <a:latin typeface="Calibri" panose="020F0502020204030204" pitchFamily="34" charset="0"/>
                <a:cs typeface="Calibri" panose="020F0502020204030204" pitchFamily="34" charset="0"/>
              </a:rPr>
              <a:t>performs it</a:t>
            </a:r>
            <a:r>
              <a:rPr lang="en-US" sz="2400" b="1" dirty="0" smtClean="0">
                <a:solidFill>
                  <a:srgbClr val="002060"/>
                </a:solidFill>
                <a:latin typeface="Calibri" panose="020F0502020204030204" pitchFamily="34" charset="0"/>
                <a:cs typeface="Calibri" panose="020F0502020204030204" pitchFamily="34" charset="0"/>
              </a:rPr>
              <a:t>?</a:t>
            </a:r>
          </a:p>
          <a:p>
            <a:pPr algn="just"/>
            <a:r>
              <a:rPr lang="en-US" sz="2400" dirty="0">
                <a:solidFill>
                  <a:srgbClr val="002060"/>
                </a:solidFill>
                <a:latin typeface="Calibri" panose="020F0502020204030204" pitchFamily="34" charset="0"/>
                <a:cs typeface="Calibri" panose="020F0502020204030204" pitchFamily="34" charset="0"/>
              </a:rPr>
              <a:t>Each country designates controllers to verify the expenditure declared by partners on its territory</a:t>
            </a:r>
            <a:r>
              <a:rPr lang="en-US" sz="2800" dirty="0">
                <a:solidFill>
                  <a:srgbClr val="002060"/>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In </a:t>
            </a:r>
            <a:r>
              <a:rPr lang="en-US" sz="2400" dirty="0" smtClean="0">
                <a:solidFill>
                  <a:srgbClr val="002060"/>
                </a:solidFill>
                <a:latin typeface="Calibri" panose="020F0502020204030204" pitchFamily="34" charset="0"/>
                <a:cs typeface="Calibri" panose="020F0502020204030204" pitchFamily="34" charset="0"/>
              </a:rPr>
              <a:t>your </a:t>
            </a:r>
            <a:r>
              <a:rPr lang="en-US" sz="2400" dirty="0">
                <a:solidFill>
                  <a:srgbClr val="002060"/>
                </a:solidFill>
                <a:latin typeface="Calibri" panose="020F0502020204030204" pitchFamily="34" charset="0"/>
                <a:cs typeface="Calibri" panose="020F0502020204030204" pitchFamily="34" charset="0"/>
              </a:rPr>
              <a:t>case - National Authority is the Directorate for European Union Affairs, General Directorate "Financial Cooperation and Project Implementation", Republic of </a:t>
            </a:r>
            <a:r>
              <a:rPr lang="en-US" sz="2400" dirty="0" err="1">
                <a:solidFill>
                  <a:srgbClr val="002060"/>
                </a:solidFill>
                <a:latin typeface="Calibri" panose="020F0502020204030204" pitchFamily="34" charset="0"/>
                <a:cs typeface="Calibri" panose="020F0502020204030204" pitchFamily="34" charset="0"/>
              </a:rPr>
              <a:t>Türkiye</a:t>
            </a:r>
            <a:r>
              <a:rPr lang="en-US" sz="2400" dirty="0" smtClean="0">
                <a:solidFill>
                  <a:srgbClr val="002060"/>
                </a:solidFill>
                <a:latin typeface="Calibri" panose="020F0502020204030204" pitchFamily="34" charset="0"/>
                <a:cs typeface="Calibri" panose="020F0502020204030204" pitchFamily="34" charset="0"/>
              </a:rPr>
              <a:t>.</a:t>
            </a:r>
            <a:endParaRPr lang="bg-BG" sz="2400" dirty="0" smtClean="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5024596" y="281115"/>
            <a:ext cx="3846347" cy="780356"/>
          </a:xfrm>
          <a:prstGeom prst="rect">
            <a:avLst/>
          </a:prstGeom>
        </p:spPr>
      </p:pic>
    </p:spTree>
    <p:extLst>
      <p:ext uri="{BB962C8B-B14F-4D97-AF65-F5344CB8AC3E}">
        <p14:creationId xmlns:p14="http://schemas.microsoft.com/office/powerpoint/2010/main" val="262248115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80728"/>
            <a:ext cx="9149894" cy="581520"/>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07205" y="886552"/>
            <a:ext cx="7523696" cy="58907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400" b="1" dirty="0">
                <a:solidFill>
                  <a:schemeClr val="bg1"/>
                </a:solidFill>
                <a:effectLst>
                  <a:outerShdw blurRad="50800" dist="38100" dir="2700000" algn="tl" rotWithShape="0">
                    <a:prstClr val="black">
                      <a:alpha val="40000"/>
                    </a:prstClr>
                  </a:outerShdw>
                </a:effectLst>
              </a:rPr>
              <a:t>Frequently made </a:t>
            </a:r>
            <a:r>
              <a:rPr lang="en-US" sz="2400" b="1" dirty="0" smtClean="0">
                <a:solidFill>
                  <a:schemeClr val="bg1"/>
                </a:solidFill>
                <a:effectLst>
                  <a:outerShdw blurRad="50800" dist="38100" dir="2700000" algn="tl" rotWithShape="0">
                    <a:prstClr val="black">
                      <a:alpha val="40000"/>
                    </a:prstClr>
                  </a:outerShdw>
                </a:effectLst>
              </a:rPr>
              <a:t>mistakes</a:t>
            </a:r>
            <a:endParaRPr lang="ru-RU" sz="24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395536" y="1638887"/>
            <a:ext cx="8568952" cy="489364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Using </a:t>
            </a:r>
            <a:r>
              <a:rPr lang="en-US" sz="2000" dirty="0">
                <a:solidFill>
                  <a:srgbClr val="002060"/>
                </a:solidFill>
                <a:latin typeface="Calibri" panose="020F0502020204030204" pitchFamily="34" charset="0"/>
                <a:cs typeface="Calibri" panose="020F0502020204030204" pitchFamily="34" charset="0"/>
              </a:rPr>
              <a:t>the wrong procurement procedure for the contract </a:t>
            </a:r>
            <a:r>
              <a:rPr lang="en-US" sz="2000" dirty="0" smtClean="0">
                <a:solidFill>
                  <a:srgbClr val="002060"/>
                </a:solidFill>
                <a:latin typeface="Calibri" panose="020F0502020204030204" pitchFamily="34" charset="0"/>
                <a:cs typeface="Calibri" panose="020F0502020204030204" pitchFamily="34" charset="0"/>
              </a:rPr>
              <a:t>value;</a:t>
            </a: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Restrictive </a:t>
            </a:r>
            <a:r>
              <a:rPr lang="en-US" sz="2000" dirty="0">
                <a:solidFill>
                  <a:srgbClr val="002060"/>
                </a:solidFill>
                <a:latin typeface="Calibri" panose="020F0502020204030204" pitchFamily="34" charset="0"/>
                <a:cs typeface="Calibri" panose="020F0502020204030204" pitchFamily="34" charset="0"/>
              </a:rPr>
              <a:t>technical specifications (e.g. brand names</a:t>
            </a:r>
            <a:r>
              <a:rPr lang="en-US" sz="2000" dirty="0" smtClean="0">
                <a:solidFill>
                  <a:srgbClr val="002060"/>
                </a:solidFill>
                <a:latin typeface="Calibri" panose="020F0502020204030204" pitchFamily="34" charset="0"/>
                <a:cs typeface="Calibri" panose="020F0502020204030204" pitchFamily="34" charset="0"/>
              </a:rPr>
              <a:t>);</a:t>
            </a: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Insufficient </a:t>
            </a:r>
            <a:r>
              <a:rPr lang="en-US" sz="2000" dirty="0">
                <a:solidFill>
                  <a:srgbClr val="002060"/>
                </a:solidFill>
                <a:latin typeface="Calibri" panose="020F0502020204030204" pitchFamily="34" charset="0"/>
                <a:cs typeface="Calibri" panose="020F0502020204030204" pitchFamily="34" charset="0"/>
              </a:rPr>
              <a:t>publicity or unrealistic </a:t>
            </a:r>
            <a:r>
              <a:rPr lang="en-US" sz="2000" dirty="0" smtClean="0">
                <a:solidFill>
                  <a:srgbClr val="002060"/>
                </a:solidFill>
                <a:latin typeface="Calibri" panose="020F0502020204030204" pitchFamily="34" charset="0"/>
                <a:cs typeface="Calibri" panose="020F0502020204030204" pitchFamily="34" charset="0"/>
              </a:rPr>
              <a:t>deadlines;</a:t>
            </a: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Missing </a:t>
            </a:r>
            <a:r>
              <a:rPr lang="en-US" sz="2000" dirty="0">
                <a:solidFill>
                  <a:srgbClr val="002060"/>
                </a:solidFill>
                <a:latin typeface="Calibri" panose="020F0502020204030204" pitchFamily="34" charset="0"/>
                <a:cs typeface="Calibri" panose="020F0502020204030204" pitchFamily="34" charset="0"/>
              </a:rPr>
              <a:t>or incomplete </a:t>
            </a:r>
            <a:r>
              <a:rPr lang="en-US" sz="2000" dirty="0" smtClean="0">
                <a:solidFill>
                  <a:srgbClr val="002060"/>
                </a:solidFill>
                <a:latin typeface="Calibri" panose="020F0502020204030204" pitchFamily="34" charset="0"/>
                <a:cs typeface="Calibri" panose="020F0502020204030204" pitchFamily="34" charset="0"/>
              </a:rPr>
              <a:t>documentation;</a:t>
            </a: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Incorrect </a:t>
            </a:r>
            <a:r>
              <a:rPr lang="en-US" sz="2000" dirty="0">
                <a:solidFill>
                  <a:srgbClr val="002060"/>
                </a:solidFill>
                <a:latin typeface="Calibri" panose="020F0502020204030204" pitchFamily="34" charset="0"/>
                <a:cs typeface="Calibri" panose="020F0502020204030204" pitchFamily="34" charset="0"/>
              </a:rPr>
              <a:t>evaluation or award </a:t>
            </a:r>
            <a:r>
              <a:rPr lang="en-US" sz="2000" dirty="0" smtClean="0">
                <a:solidFill>
                  <a:srgbClr val="002060"/>
                </a:solidFill>
                <a:latin typeface="Calibri" panose="020F0502020204030204" pitchFamily="34" charset="0"/>
                <a:cs typeface="Calibri" panose="020F0502020204030204" pitchFamily="34" charset="0"/>
              </a:rPr>
              <a:t>protocols.</a:t>
            </a:r>
          </a:p>
          <a:p>
            <a:pPr algn="ctr"/>
            <a:endParaRPr lang="en-US" sz="1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2400" b="1" dirty="0" smtClean="0">
                <a:solidFill>
                  <a:srgbClr val="002060"/>
                </a:solidFill>
                <a:latin typeface="Calibri" panose="020F0502020204030204" pitchFamily="34" charset="0"/>
                <a:cs typeface="Calibri" panose="020F0502020204030204" pitchFamily="34" charset="0"/>
              </a:rPr>
              <a:t>Conflict of Interests</a:t>
            </a:r>
          </a:p>
          <a:p>
            <a:pPr marL="285750"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Evaluators </a:t>
            </a:r>
            <a:r>
              <a:rPr lang="en-US" sz="2000" dirty="0">
                <a:solidFill>
                  <a:srgbClr val="002060"/>
                </a:solidFill>
                <a:latin typeface="Calibri" panose="020F0502020204030204" pitchFamily="34" charset="0"/>
                <a:cs typeface="Calibri" panose="020F0502020204030204" pitchFamily="34" charset="0"/>
              </a:rPr>
              <a:t>linked to tenderers</a:t>
            </a: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Undeclared </a:t>
            </a:r>
            <a:r>
              <a:rPr lang="en-US" sz="2000" dirty="0">
                <a:solidFill>
                  <a:srgbClr val="002060"/>
                </a:solidFill>
                <a:latin typeface="Calibri" panose="020F0502020204030204" pitchFamily="34" charset="0"/>
                <a:cs typeface="Calibri" panose="020F0502020204030204" pitchFamily="34" charset="0"/>
              </a:rPr>
              <a:t>personal or financial connections</a:t>
            </a: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Recurrent </a:t>
            </a:r>
            <a:r>
              <a:rPr lang="en-US" sz="2000" dirty="0">
                <a:solidFill>
                  <a:srgbClr val="002060"/>
                </a:solidFill>
                <a:latin typeface="Calibri" panose="020F0502020204030204" pitchFamily="34" charset="0"/>
                <a:cs typeface="Calibri" panose="020F0502020204030204" pitchFamily="34" charset="0"/>
              </a:rPr>
              <a:t>use of the same suppliers</a:t>
            </a: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No </a:t>
            </a:r>
            <a:r>
              <a:rPr lang="en-US" sz="2000" dirty="0">
                <a:solidFill>
                  <a:srgbClr val="002060"/>
                </a:solidFill>
                <a:latin typeface="Calibri" panose="020F0502020204030204" pitchFamily="34" charset="0"/>
                <a:cs typeface="Calibri" panose="020F0502020204030204" pitchFamily="34" charset="0"/>
              </a:rPr>
              <a:t>signed declarations of </a:t>
            </a:r>
            <a:r>
              <a:rPr lang="en-US" sz="2000" dirty="0" smtClean="0">
                <a:solidFill>
                  <a:srgbClr val="002060"/>
                </a:solidFill>
                <a:latin typeface="Calibri" panose="020F0502020204030204" pitchFamily="34" charset="0"/>
                <a:cs typeface="Calibri" panose="020F0502020204030204" pitchFamily="34" charset="0"/>
              </a:rPr>
              <a:t>impartiality</a:t>
            </a:r>
          </a:p>
          <a:p>
            <a:endParaRPr lang="en-US" sz="1600" b="1" dirty="0">
              <a:latin typeface="Calibri" panose="020F0502020204030204" pitchFamily="34" charset="0"/>
              <a:cs typeface="Calibri" panose="020F0502020204030204" pitchFamily="34" charset="0"/>
            </a:endParaRPr>
          </a:p>
          <a:p>
            <a:pPr algn="just"/>
            <a:r>
              <a:rPr lang="en-US" sz="2000" b="1" dirty="0" smtClean="0">
                <a:solidFill>
                  <a:srgbClr val="002060"/>
                </a:solidFill>
                <a:latin typeface="Calibri" panose="020F0502020204030204" pitchFamily="34" charset="0"/>
                <a:cs typeface="Calibri" panose="020F0502020204030204" pitchFamily="34" charset="0"/>
              </a:rPr>
              <a:t>Where </a:t>
            </a:r>
            <a:r>
              <a:rPr lang="en-US" sz="2000" b="1" dirty="0">
                <a:solidFill>
                  <a:srgbClr val="002060"/>
                </a:solidFill>
                <a:latin typeface="Calibri" panose="020F0502020204030204" pitchFamily="34" charset="0"/>
                <a:cs typeface="Calibri" panose="020F0502020204030204" pitchFamily="34" charset="0"/>
              </a:rPr>
              <a:t>a conflict of interest might occur with regard to on-going contracts, measures must be adopted to prevent or to resolve such a conflict, including cancelling the contract if </a:t>
            </a:r>
            <a:r>
              <a:rPr lang="en-US" sz="2000" b="1" dirty="0" smtClean="0">
                <a:solidFill>
                  <a:srgbClr val="002060"/>
                </a:solidFill>
                <a:latin typeface="Calibri" panose="020F0502020204030204" pitchFamily="34" charset="0"/>
                <a:cs typeface="Calibri" panose="020F0502020204030204" pitchFamily="34" charset="0"/>
              </a:rPr>
              <a:t>necessary.</a:t>
            </a:r>
            <a:endParaRPr lang="en-US" sz="2000" b="1" dirty="0">
              <a:solidFill>
                <a:srgbClr val="002060"/>
              </a:solidFill>
              <a:latin typeface="Calibri" panose="020F0502020204030204" pitchFamily="34" charset="0"/>
              <a:cs typeface="Calibri" panose="020F0502020204030204" pitchFamily="34" charset="0"/>
            </a:endParaRPr>
          </a:p>
          <a:p>
            <a:pPr algn="ctr"/>
            <a:endParaRPr lang="en-US" sz="1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17298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052736"/>
            <a:ext cx="9149894" cy="509512"/>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598011" y="1006230"/>
            <a:ext cx="7523696" cy="553998"/>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Frequently made mistakes Programming period </a:t>
            </a:r>
            <a:r>
              <a:rPr lang="en-US" sz="2000" b="1" dirty="0" smtClean="0">
                <a:solidFill>
                  <a:schemeClr val="bg1"/>
                </a:solidFill>
                <a:effectLst>
                  <a:outerShdw blurRad="50800" dist="38100" dir="2700000" algn="tl" rotWithShape="0">
                    <a:prstClr val="black">
                      <a:alpha val="40000"/>
                    </a:prstClr>
                  </a:outerShdw>
                </a:effectLst>
              </a:rPr>
              <a:t>2014-2020 </a:t>
            </a:r>
            <a:endParaRPr lang="ru-RU" sz="20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0" y="1553450"/>
            <a:ext cx="9036495" cy="4801314"/>
          </a:xfrm>
          <a:prstGeom prst="rect">
            <a:avLst/>
          </a:prstGeom>
          <a:noFill/>
        </p:spPr>
        <p:txBody>
          <a:bodyPr wrap="square" rtlCol="0">
            <a:spAutoFit/>
          </a:bodyPr>
          <a:lstStyle/>
          <a:p>
            <a:pPr algn="just"/>
            <a:r>
              <a:rPr lang="en-US" dirty="0"/>
              <a:t> </a:t>
            </a:r>
            <a:r>
              <a:rPr lang="en-US" dirty="0" smtClean="0"/>
              <a:t>    </a:t>
            </a:r>
            <a:r>
              <a:rPr lang="en-US" b="1" dirty="0" smtClean="0">
                <a:latin typeface="Calibri" panose="020F0502020204030204" pitchFamily="34" charset="0"/>
                <a:cs typeface="Calibri" panose="020F0502020204030204" pitchFamily="34" charset="0"/>
              </a:rPr>
              <a:t> </a:t>
            </a:r>
            <a:r>
              <a:rPr lang="en-US" b="1" dirty="0" smtClean="0">
                <a:solidFill>
                  <a:srgbClr val="002060"/>
                </a:solidFill>
                <a:latin typeface="Calibri" panose="020F0502020204030204" pitchFamily="34" charset="0"/>
                <a:cs typeface="Calibri" panose="020F0502020204030204" pitchFamily="34" charset="0"/>
              </a:rPr>
              <a:t>LOCAL OPEN PROCEDURES:</a:t>
            </a:r>
            <a:endParaRPr lang="en-GB" b="1" dirty="0" smtClean="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GB" dirty="0" smtClean="0">
                <a:solidFill>
                  <a:srgbClr val="002060"/>
                </a:solidFill>
                <a:latin typeface="Calibri" panose="020F0502020204030204" pitchFamily="34" charset="0"/>
                <a:cs typeface="Calibri" panose="020F0502020204030204" pitchFamily="34" charset="0"/>
              </a:rPr>
              <a:t>Restrictive </a:t>
            </a:r>
            <a:r>
              <a:rPr lang="en-GB" dirty="0">
                <a:solidFill>
                  <a:srgbClr val="002060"/>
                </a:solidFill>
                <a:latin typeface="Calibri" panose="020F0502020204030204" pitchFamily="34" charset="0"/>
                <a:cs typeface="Calibri" panose="020F0502020204030204" pitchFamily="34" charset="0"/>
              </a:rPr>
              <a:t>selection </a:t>
            </a:r>
            <a:r>
              <a:rPr lang="en-GB" dirty="0" smtClean="0">
                <a:solidFill>
                  <a:srgbClr val="002060"/>
                </a:solidFill>
                <a:latin typeface="Calibri" panose="020F0502020204030204" pitchFamily="34" charset="0"/>
                <a:cs typeface="Calibri" panose="020F0502020204030204" pitchFamily="34" charset="0"/>
              </a:rPr>
              <a:t>criteria – acc. </a:t>
            </a:r>
            <a:r>
              <a:rPr lang="en-GB" dirty="0">
                <a:solidFill>
                  <a:srgbClr val="002060"/>
                </a:solidFill>
                <a:latin typeface="Calibri" panose="020F0502020204030204" pitchFamily="34" charset="0"/>
                <a:cs typeface="Calibri" panose="020F0502020204030204" pitchFamily="34" charset="0"/>
              </a:rPr>
              <a:t>t</a:t>
            </a:r>
            <a:r>
              <a:rPr lang="en-GB" dirty="0" smtClean="0">
                <a:solidFill>
                  <a:srgbClr val="002060"/>
                </a:solidFill>
                <a:latin typeface="Calibri" panose="020F0502020204030204" pitchFamily="34" charset="0"/>
                <a:cs typeface="Calibri" panose="020F0502020204030204" pitchFamily="34" charset="0"/>
              </a:rPr>
              <a:t>o the </a:t>
            </a:r>
            <a:r>
              <a:rPr lang="en-GB" dirty="0">
                <a:solidFill>
                  <a:srgbClr val="002060"/>
                </a:solidFill>
                <a:latin typeface="Calibri" panose="020F0502020204030204" pitchFamily="34" charset="0"/>
                <a:cs typeface="Calibri" panose="020F0502020204030204" pitchFamily="34" charset="0"/>
              </a:rPr>
              <a:t>“Selection and award criteria” the criteria should be precise, non-discriminatory and not prejudicial to fair </a:t>
            </a:r>
            <a:r>
              <a:rPr lang="en-GB" dirty="0" smtClean="0">
                <a:solidFill>
                  <a:srgbClr val="002060"/>
                </a:solidFill>
                <a:latin typeface="Calibri" panose="020F0502020204030204" pitchFamily="34" charset="0"/>
                <a:cs typeface="Calibri" panose="020F0502020204030204" pitchFamily="34" charset="0"/>
              </a:rPr>
              <a:t>competition; </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Failure to subdivide the procurement into lots - the terms of reference and the technical specifications must allow equal access for tenderers and must not have the effect of creating unjustified obstacles to competitive tendering. They must be clear and non-discriminatory, and proportionate to the objective and/or the budget for the </a:t>
            </a:r>
            <a:r>
              <a:rPr lang="en-US" dirty="0" smtClean="0">
                <a:solidFill>
                  <a:srgbClr val="002060"/>
                </a:solidFill>
                <a:latin typeface="Calibri" panose="020F0502020204030204" pitchFamily="34" charset="0"/>
                <a:cs typeface="Calibri" panose="020F0502020204030204" pitchFamily="34" charset="0"/>
              </a:rPr>
              <a:t>project. Please, check carefully the CPV codes of the products/ services/ equipment to procure and decide if economic actors from various spheres could deliver the products/ services/ equipment or complete the works; </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The successful tenderer does not meet the requirements of the Contracting </a:t>
            </a:r>
            <a:r>
              <a:rPr lang="en-US" dirty="0" smtClean="0">
                <a:solidFill>
                  <a:srgbClr val="002060"/>
                </a:solidFill>
                <a:latin typeface="Calibri" panose="020F0502020204030204" pitchFamily="34" charset="0"/>
                <a:cs typeface="Calibri" panose="020F0502020204030204" pitchFamily="34" charset="0"/>
              </a:rPr>
              <a:t>authority; </a:t>
            </a:r>
          </a:p>
          <a:p>
            <a:pPr algn="just"/>
            <a:endParaRPr lang="en-US" dirty="0" smtClean="0">
              <a:solidFill>
                <a:srgbClr val="002060"/>
              </a:solidFill>
              <a:latin typeface="Calibri" panose="020F0502020204030204" pitchFamily="34" charset="0"/>
              <a:cs typeface="Calibri" panose="020F0502020204030204" pitchFamily="34" charset="0"/>
            </a:endParaRPr>
          </a:p>
          <a:p>
            <a:pPr algn="just"/>
            <a:r>
              <a:rPr lang="en-US" b="1" cap="all" dirty="0" smtClean="0">
                <a:solidFill>
                  <a:srgbClr val="002060"/>
                </a:solidFill>
                <a:latin typeface="Calibri" panose="020F0502020204030204" pitchFamily="34" charset="0"/>
                <a:cs typeface="Calibri" panose="020F0502020204030204" pitchFamily="34" charset="0"/>
              </a:rPr>
              <a:t>      competitive </a:t>
            </a:r>
            <a:r>
              <a:rPr lang="en-US" b="1" cap="all" dirty="0">
                <a:solidFill>
                  <a:srgbClr val="002060"/>
                </a:solidFill>
                <a:latin typeface="Calibri" panose="020F0502020204030204" pitchFamily="34" charset="0"/>
                <a:cs typeface="Calibri" panose="020F0502020204030204" pitchFamily="34" charset="0"/>
              </a:rPr>
              <a:t>negotiated </a:t>
            </a:r>
            <a:r>
              <a:rPr lang="en-US" b="1" cap="all" dirty="0" smtClean="0">
                <a:solidFill>
                  <a:srgbClr val="002060"/>
                </a:solidFill>
                <a:latin typeface="Calibri" panose="020F0502020204030204" pitchFamily="34" charset="0"/>
                <a:cs typeface="Calibri" panose="020F0502020204030204" pitchFamily="34" charset="0"/>
              </a:rPr>
              <a:t>procedureS: </a:t>
            </a:r>
          </a:p>
          <a:p>
            <a:pPr marL="285750" indent="-285750" algn="just">
              <a:buFont typeface="Wingdings" panose="05000000000000000000" pitchFamily="2" charset="2"/>
              <a:buChar char="ü"/>
            </a:pPr>
            <a:r>
              <a:rPr lang="en-US" dirty="0">
                <a:solidFill>
                  <a:srgbClr val="002060"/>
                </a:solidFill>
                <a:latin typeface="Calibri" panose="020F0502020204030204" pitchFamily="34" charset="0"/>
                <a:cs typeface="Calibri" panose="020F0502020204030204" pitchFamily="34" charset="0"/>
              </a:rPr>
              <a:t>Discriminatory technical </a:t>
            </a:r>
            <a:r>
              <a:rPr lang="en-US" dirty="0" smtClean="0">
                <a:solidFill>
                  <a:srgbClr val="002060"/>
                </a:solidFill>
                <a:latin typeface="Calibri" panose="020F0502020204030204" pitchFamily="34" charset="0"/>
                <a:cs typeface="Calibri" panose="020F0502020204030204" pitchFamily="34" charset="0"/>
              </a:rPr>
              <a:t>specifications </a:t>
            </a:r>
            <a:r>
              <a:rPr lang="en-US" dirty="0">
                <a:solidFill>
                  <a:srgbClr val="002060"/>
                </a:solidFill>
                <a:latin typeface="Calibri" panose="020F0502020204030204" pitchFamily="34" charset="0"/>
                <a:cs typeface="Calibri" panose="020F0502020204030204" pitchFamily="34" charset="0"/>
              </a:rPr>
              <a:t>- the technical specifications must allow equal access for candidates and tenderers and must not have the effect of creating unjustified obstacles to competitive tendering. They must be clear and non-discriminatory, and proportionate to the objective and/or the budget for the </a:t>
            </a:r>
            <a:r>
              <a:rPr lang="en-US" dirty="0" smtClean="0">
                <a:solidFill>
                  <a:srgbClr val="002060"/>
                </a:solidFill>
                <a:latin typeface="Calibri" panose="020F0502020204030204" pitchFamily="34" charset="0"/>
                <a:cs typeface="Calibri" panose="020F0502020204030204" pitchFamily="34" charset="0"/>
              </a:rPr>
              <a:t>project; </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40644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052736"/>
            <a:ext cx="9149894" cy="509512"/>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598011" y="1030083"/>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Frequently made mistakes Programming period 2021-2027 </a:t>
            </a:r>
            <a:endParaRPr lang="ru-RU" sz="20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598011" y="1553450"/>
            <a:ext cx="8136904" cy="5047536"/>
          </a:xfrm>
          <a:prstGeom prst="rect">
            <a:avLst/>
          </a:prstGeom>
          <a:noFill/>
        </p:spPr>
        <p:txBody>
          <a:bodyPr wrap="square" rtlCol="0">
            <a:spAutoFit/>
          </a:bodyPr>
          <a:lstStyle/>
          <a:p>
            <a:pPr marL="342900" indent="-342900" algn="just">
              <a:buFont typeface="+mj-lt"/>
              <a:buAutoNum type="arabicParenR"/>
            </a:pPr>
            <a:endParaRPr lang="bg-BG" sz="1600" dirty="0"/>
          </a:p>
          <a:p>
            <a:pPr algn="just"/>
            <a:r>
              <a:rPr lang="en-US" altLang="en-US" dirty="0" smtClean="0">
                <a:solidFill>
                  <a:srgbClr val="C00000"/>
                </a:solidFill>
                <a:latin typeface="Arial" panose="020B0604020202020204" pitchFamily="34" charset="0"/>
              </a:rPr>
              <a:t>Guidelines</a:t>
            </a:r>
            <a:r>
              <a:rPr lang="en-US" altLang="en-US" dirty="0">
                <a:solidFill>
                  <a:srgbClr val="C00000"/>
                </a:solidFill>
                <a:latin typeface="Arial" panose="020B0604020202020204" pitchFamily="34" charset="0"/>
              </a:rPr>
              <a:t>, recommendations, and definitions for the preparation and reporting of expenses for </a:t>
            </a:r>
            <a:r>
              <a:rPr lang="en-US" altLang="en-US" b="1" dirty="0">
                <a:solidFill>
                  <a:srgbClr val="C00000"/>
                </a:solidFill>
                <a:latin typeface="Arial" panose="020B0604020202020204" pitchFamily="34" charset="0"/>
              </a:rPr>
              <a:t>External services </a:t>
            </a:r>
            <a:r>
              <a:rPr lang="en-US" altLang="en-US" dirty="0">
                <a:solidFill>
                  <a:srgbClr val="C00000"/>
                </a:solidFill>
                <a:latin typeface="Arial" panose="020B0604020202020204" pitchFamily="34" charset="0"/>
              </a:rPr>
              <a:t>- application of the principle of sound financial management and </a:t>
            </a:r>
            <a:r>
              <a:rPr lang="en-US" altLang="en-US" b="1" dirty="0">
                <a:solidFill>
                  <a:srgbClr val="C00000"/>
                </a:solidFill>
                <a:latin typeface="Arial" panose="020B0604020202020204" pitchFamily="34" charset="0"/>
              </a:rPr>
              <a:t>value for money:</a:t>
            </a:r>
            <a:endParaRPr lang="en-US" altLang="en-US" b="1" dirty="0">
              <a:solidFill>
                <a:srgbClr val="002060"/>
              </a:solidFill>
              <a:latin typeface="Arial" panose="020B0604020202020204" pitchFamily="34" charset="0"/>
            </a:endParaRPr>
          </a:p>
          <a:p>
            <a:pPr algn="just"/>
            <a:endParaRPr lang="en-US" b="1" dirty="0" smtClean="0">
              <a:solidFill>
                <a:srgbClr val="002060"/>
              </a:solidFill>
            </a:endParaRPr>
          </a:p>
          <a:p>
            <a:pPr algn="just"/>
            <a:r>
              <a:rPr lang="en-US" altLang="en-US" dirty="0">
                <a:solidFill>
                  <a:srgbClr val="002060"/>
                </a:solidFill>
                <a:latin typeface="Arial" panose="020B0604020202020204" pitchFamily="34" charset="0"/>
              </a:rPr>
              <a:t>Preparation/ Elaboration of strategies/reports/plans, etc</a:t>
            </a:r>
            <a:r>
              <a:rPr lang="en-US" altLang="en-US" dirty="0" smtClean="0">
                <a:solidFill>
                  <a:srgbClr val="002060"/>
                </a:solidFill>
                <a:latin typeface="Arial" panose="020B0604020202020204" pitchFamily="34" charset="0"/>
              </a:rPr>
              <a:t>.:</a:t>
            </a:r>
          </a:p>
          <a:p>
            <a:pPr algn="just"/>
            <a:endParaRPr lang="en-US" altLang="en-US" dirty="0">
              <a:solidFill>
                <a:srgbClr val="002060"/>
              </a:solidFill>
              <a:latin typeface="Arial" panose="020B0604020202020204" pitchFamily="34" charset="0"/>
            </a:endParaRPr>
          </a:p>
          <a:p>
            <a:pPr lvl="0" eaLnBrk="0" fontAlgn="base" hangingPunct="0">
              <a:spcBef>
                <a:spcPct val="0"/>
              </a:spcBef>
              <a:spcAft>
                <a:spcPct val="0"/>
              </a:spcAft>
            </a:pPr>
            <a:r>
              <a:rPr lang="en-US" altLang="en-US" dirty="0">
                <a:solidFill>
                  <a:srgbClr val="002060"/>
                </a:solidFill>
                <a:latin typeface="Arial" panose="020B0604020202020204" pitchFamily="34" charset="0"/>
              </a:rPr>
              <a:t>Specific technical specifications/technical assignment, including: </a:t>
            </a:r>
          </a:p>
          <a:p>
            <a:pPr marL="285750" lvl="0" indent="-285750" eaLnBrk="0" fontAlgn="base" hangingPunct="0">
              <a:spcBef>
                <a:spcPct val="0"/>
              </a:spcBef>
              <a:spcAft>
                <a:spcPct val="0"/>
              </a:spcAft>
              <a:buFont typeface="Wingdings" panose="05000000000000000000" pitchFamily="2" charset="2"/>
              <a:buChar char="Ø"/>
            </a:pPr>
            <a:r>
              <a:rPr lang="en-US" altLang="en-US" dirty="0">
                <a:solidFill>
                  <a:srgbClr val="002060"/>
                </a:solidFill>
                <a:latin typeface="Arial" panose="020B0604020202020204" pitchFamily="34" charset="0"/>
              </a:rPr>
              <a:t>Sample structure;</a:t>
            </a:r>
          </a:p>
          <a:p>
            <a:pPr marL="285750" lvl="0" indent="-285750" eaLnBrk="0" fontAlgn="base" hangingPunct="0">
              <a:spcBef>
                <a:spcPct val="0"/>
              </a:spcBef>
              <a:spcAft>
                <a:spcPct val="0"/>
              </a:spcAft>
              <a:buFont typeface="Wingdings" panose="05000000000000000000" pitchFamily="2" charset="2"/>
              <a:buChar char="Ø"/>
            </a:pPr>
            <a:r>
              <a:rPr lang="en-US" altLang="en-US" dirty="0">
                <a:solidFill>
                  <a:srgbClr val="002060"/>
                </a:solidFill>
                <a:latin typeface="Arial" panose="020B0604020202020204" pitchFamily="34" charset="0"/>
              </a:rPr>
              <a:t>Minimum content and/or volume and/or topics; </a:t>
            </a:r>
          </a:p>
          <a:p>
            <a:pPr marL="285750" lvl="0" indent="-285750" algn="just" eaLnBrk="0" fontAlgn="base" hangingPunct="0">
              <a:spcBef>
                <a:spcPct val="0"/>
              </a:spcBef>
              <a:spcAft>
                <a:spcPct val="0"/>
              </a:spcAft>
              <a:buFont typeface="Wingdings" panose="05000000000000000000" pitchFamily="2" charset="2"/>
              <a:buChar char="Ø"/>
            </a:pPr>
            <a:r>
              <a:rPr lang="en-US" altLang="en-US" dirty="0">
                <a:solidFill>
                  <a:srgbClr val="002060"/>
                </a:solidFill>
                <a:latin typeface="Arial" panose="020B0604020202020204" pitchFamily="34" charset="0"/>
              </a:rPr>
              <a:t>Clear description of the expected documents</a:t>
            </a:r>
            <a:r>
              <a:rPr lang="en-US" altLang="en-US" dirty="0" smtClean="0">
                <a:solidFill>
                  <a:srgbClr val="002060"/>
                </a:solidFill>
                <a:latin typeface="Arial" panose="020B0604020202020204" pitchFamily="34" charset="0"/>
              </a:rPr>
              <a:t>/ products/ results </a:t>
            </a:r>
            <a:r>
              <a:rPr lang="en-US" altLang="en-US" dirty="0">
                <a:solidFill>
                  <a:srgbClr val="002060"/>
                </a:solidFill>
                <a:latin typeface="Arial" panose="020B0604020202020204" pitchFamily="34" charset="0"/>
              </a:rPr>
              <a:t>by stages – this subsequently guarantees what is provided by the contractor, accepted by the </a:t>
            </a:r>
            <a:r>
              <a:rPr lang="en-US" altLang="en-US" dirty="0" smtClean="0">
                <a:solidFill>
                  <a:srgbClr val="002060"/>
                </a:solidFill>
                <a:latin typeface="Arial" panose="020B0604020202020204" pitchFamily="34" charset="0"/>
              </a:rPr>
              <a:t>partner, </a:t>
            </a:r>
            <a:r>
              <a:rPr lang="en-US" altLang="en-US" dirty="0">
                <a:solidFill>
                  <a:srgbClr val="002060"/>
                </a:solidFill>
                <a:latin typeface="Arial" panose="020B0604020202020204" pitchFamily="34" charset="0"/>
              </a:rPr>
              <a:t>and reported in the service acceptance and transfer </a:t>
            </a:r>
            <a:r>
              <a:rPr lang="en-US" altLang="en-US" dirty="0" smtClean="0">
                <a:solidFill>
                  <a:srgbClr val="002060"/>
                </a:solidFill>
                <a:latin typeface="Arial" panose="020B0604020202020204" pitchFamily="34" charset="0"/>
              </a:rPr>
              <a:t>protocol. </a:t>
            </a:r>
          </a:p>
          <a:p>
            <a:pPr marL="285750" lvl="0" indent="-285750" eaLnBrk="0" fontAlgn="base" hangingPunct="0">
              <a:spcBef>
                <a:spcPct val="0"/>
              </a:spcBef>
              <a:spcAft>
                <a:spcPct val="0"/>
              </a:spcAft>
              <a:buFont typeface="Wingdings" panose="05000000000000000000" pitchFamily="2" charset="2"/>
              <a:buChar char="Ø"/>
            </a:pPr>
            <a:endParaRPr lang="en-US" altLang="en-US" dirty="0">
              <a:solidFill>
                <a:srgbClr val="002060"/>
              </a:solidFill>
              <a:latin typeface="Arial" panose="020B0604020202020204" pitchFamily="34" charset="0"/>
            </a:endParaRPr>
          </a:p>
          <a:p>
            <a:pPr marL="285750" lvl="0" indent="-285750" algn="ctr" eaLnBrk="0" fontAlgn="base" hangingPunct="0">
              <a:spcBef>
                <a:spcPct val="0"/>
              </a:spcBef>
              <a:spcAft>
                <a:spcPct val="0"/>
              </a:spcAft>
              <a:buFont typeface="Wingdings" panose="05000000000000000000" pitchFamily="2" charset="2"/>
              <a:buChar char="Ø"/>
            </a:pPr>
            <a:endParaRPr lang="en-US" altLang="en-US" b="1" dirty="0">
              <a:solidFill>
                <a:srgbClr val="00B050"/>
              </a:solidFill>
              <a:latin typeface="Arial" panose="020B0604020202020204" pitchFamily="34" charset="0"/>
            </a:endParaRPr>
          </a:p>
          <a:p>
            <a:pPr lvl="0" algn="ctr" eaLnBrk="0" fontAlgn="base" hangingPunct="0">
              <a:spcBef>
                <a:spcPct val="0"/>
              </a:spcBef>
              <a:spcAft>
                <a:spcPct val="0"/>
              </a:spcAft>
            </a:pPr>
            <a:r>
              <a:rPr lang="en-US" altLang="en-US" b="1" dirty="0">
                <a:solidFill>
                  <a:srgbClr val="00B050"/>
                </a:solidFill>
                <a:latin typeface="Arial" panose="020B0604020202020204" pitchFamily="34" charset="0"/>
              </a:rPr>
              <a:t>It is good practice for the phased delivery and acceptance of products to be linked to the payment stages. </a:t>
            </a:r>
          </a:p>
        </p:txBody>
      </p:sp>
    </p:spTree>
    <p:extLst>
      <p:ext uri="{BB962C8B-B14F-4D97-AF65-F5344CB8AC3E}">
        <p14:creationId xmlns:p14="http://schemas.microsoft.com/office/powerpoint/2010/main" val="265145778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052736"/>
            <a:ext cx="9149894" cy="509512"/>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07205" y="970373"/>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Frequently made mistakes Programming period 2021-2027 </a:t>
            </a:r>
            <a:endParaRPr lang="ru-RU" sz="20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598010" y="1553450"/>
            <a:ext cx="8366477" cy="5170646"/>
          </a:xfrm>
          <a:prstGeom prst="rect">
            <a:avLst/>
          </a:prstGeom>
          <a:noFill/>
        </p:spPr>
        <p:txBody>
          <a:bodyPr wrap="square" rtlCol="0">
            <a:spAutoFit/>
          </a:bodyPr>
          <a:lstStyle/>
          <a:p>
            <a:pPr algn="just"/>
            <a:r>
              <a:rPr lang="en-US" altLang="en-US" sz="2000" dirty="0" smtClean="0">
                <a:solidFill>
                  <a:srgbClr val="C00000"/>
                </a:solidFill>
                <a:latin typeface="Calibri" panose="020F0502020204030204" pitchFamily="34" charset="0"/>
                <a:cs typeface="Calibri" panose="020F0502020204030204" pitchFamily="34" charset="0"/>
              </a:rPr>
              <a:t>Guidelines</a:t>
            </a:r>
            <a:r>
              <a:rPr lang="en-US" altLang="en-US" sz="2000" dirty="0">
                <a:solidFill>
                  <a:srgbClr val="C00000"/>
                </a:solidFill>
                <a:latin typeface="Calibri" panose="020F0502020204030204" pitchFamily="34" charset="0"/>
                <a:cs typeface="Calibri" panose="020F0502020204030204" pitchFamily="34" charset="0"/>
              </a:rPr>
              <a:t>, recommendations, and definitions for the preparation and reporting of expenses for </a:t>
            </a:r>
            <a:r>
              <a:rPr lang="en-US" altLang="en-US" sz="2000" b="1" dirty="0">
                <a:solidFill>
                  <a:srgbClr val="C00000"/>
                </a:solidFill>
                <a:latin typeface="Calibri" panose="020F0502020204030204" pitchFamily="34" charset="0"/>
                <a:cs typeface="Calibri" panose="020F0502020204030204" pitchFamily="34" charset="0"/>
              </a:rPr>
              <a:t>External services </a:t>
            </a:r>
            <a:r>
              <a:rPr lang="en-US" altLang="en-US" sz="2000" dirty="0">
                <a:solidFill>
                  <a:srgbClr val="C00000"/>
                </a:solidFill>
                <a:latin typeface="Calibri" panose="020F0502020204030204" pitchFamily="34" charset="0"/>
                <a:cs typeface="Calibri" panose="020F0502020204030204" pitchFamily="34" charset="0"/>
              </a:rPr>
              <a:t>- application of the principle of sound financial management and </a:t>
            </a:r>
            <a:r>
              <a:rPr lang="en-US" altLang="en-US" sz="2000" b="1" dirty="0">
                <a:solidFill>
                  <a:srgbClr val="C00000"/>
                </a:solidFill>
                <a:latin typeface="Calibri" panose="020F0502020204030204" pitchFamily="34" charset="0"/>
                <a:cs typeface="Calibri" panose="020F0502020204030204" pitchFamily="34" charset="0"/>
              </a:rPr>
              <a:t>value for money:</a:t>
            </a:r>
            <a:endParaRPr lang="en-US" altLang="en-US" sz="2000" b="1" dirty="0">
              <a:solidFill>
                <a:srgbClr val="002060"/>
              </a:solidFill>
              <a:latin typeface="Calibri" panose="020F0502020204030204" pitchFamily="34" charset="0"/>
              <a:cs typeface="Calibri" panose="020F0502020204030204" pitchFamily="34" charset="0"/>
            </a:endParaRPr>
          </a:p>
          <a:p>
            <a:pPr algn="just"/>
            <a:endParaRPr lang="en-US" b="1" dirty="0">
              <a:solidFill>
                <a:srgbClr val="002060"/>
              </a:solidFill>
              <a:latin typeface="Calibri" panose="020F0502020204030204" pitchFamily="34" charset="0"/>
              <a:cs typeface="Calibri" panose="020F0502020204030204" pitchFamily="34" charset="0"/>
            </a:endParaRPr>
          </a:p>
          <a:p>
            <a:pPr algn="just"/>
            <a:r>
              <a:rPr lang="en-US" altLang="en-US" sz="2000" b="1" dirty="0" smtClean="0">
                <a:solidFill>
                  <a:srgbClr val="002060"/>
                </a:solidFill>
                <a:latin typeface="Calibri" panose="020F0502020204030204" pitchFamily="34" charset="0"/>
                <a:cs typeface="Calibri" panose="020F0502020204030204" pitchFamily="34" charset="0"/>
              </a:rPr>
              <a:t>Preparation/ Elaboration of strategies/reports/plans, etc.:</a:t>
            </a:r>
            <a:endParaRPr lang="en-US" altLang="en-US" sz="2000" b="1"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en-US" sz="2000" b="1" dirty="0" smtClean="0">
                <a:solidFill>
                  <a:srgbClr val="C00000"/>
                </a:solidFill>
                <a:latin typeface="Calibri" panose="020F0502020204030204" pitchFamily="34" charset="0"/>
                <a:ea typeface="Cambria" panose="02040503050406030204" pitchFamily="18" charset="0"/>
                <a:cs typeface="Calibri" panose="020F0502020204030204" pitchFamily="34" charset="0"/>
              </a:rPr>
              <a:t>Errors:</a:t>
            </a:r>
          </a:p>
          <a:p>
            <a:pPr marL="285750" indent="-285750" algn="just">
              <a:buFontTx/>
              <a:buChar char="-"/>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Report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consisting of more than 70% copied similar or identical information that is freely available to the public and has already been published</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pPr marL="285750" indent="-285750" algn="just">
              <a:buFontTx/>
              <a:buChar char="-"/>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Plagiarism; </a:t>
            </a:r>
          </a:p>
          <a:p>
            <a:pPr marL="285750" indent="-285750" algn="just">
              <a:buFontTx/>
              <a:buChar char="-"/>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Strategy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prepared that does not contribute to the project due to a lack of clear requirements when commissioning the service</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pPr algn="just"/>
            <a:endParaRPr lang="ru-RU"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v"/>
            </a:pPr>
            <a:r>
              <a:rPr lang="en-US" sz="2000" b="1" dirty="0" smtClean="0">
                <a:solidFill>
                  <a:srgbClr val="008000"/>
                </a:solidFill>
                <a:latin typeface="Calibri" panose="020F0502020204030204" pitchFamily="34" charset="0"/>
                <a:ea typeface="Cambria" panose="02040503050406030204" pitchFamily="18" charset="0"/>
                <a:cs typeface="Calibri" panose="020F0502020204030204" pitchFamily="34" charset="0"/>
              </a:rPr>
              <a:t>Recommendations: </a:t>
            </a:r>
          </a:p>
          <a:p>
            <a:pPr algn="just"/>
            <a:r>
              <a:rPr lang="en-US" sz="2000" dirty="0" smtClean="0">
                <a:solidFill>
                  <a:srgbClr val="008000"/>
                </a:solidFill>
                <a:latin typeface="Calibri" panose="020F0502020204030204" pitchFamily="34" charset="0"/>
                <a:ea typeface="Cambria" panose="02040503050406030204" pitchFamily="18" charset="0"/>
                <a:cs typeface="Calibri" panose="020F0502020204030204" pitchFamily="34" charset="0"/>
              </a:rPr>
              <a:t>Use </a:t>
            </a:r>
            <a:r>
              <a:rPr lang="en-US" sz="2000" dirty="0">
                <a:solidFill>
                  <a:srgbClr val="008000"/>
                </a:solidFill>
                <a:latin typeface="Calibri" panose="020F0502020204030204" pitchFamily="34" charset="0"/>
                <a:ea typeface="Cambria" panose="02040503050406030204" pitchFamily="18" charset="0"/>
                <a:cs typeface="Calibri" panose="020F0502020204030204" pitchFamily="34" charset="0"/>
              </a:rPr>
              <a:t>of programs to analyze the document submitted by the contractor for plagiarism, already published content, and AI-generated content. </a:t>
            </a:r>
            <a:endParaRPr lang="bg-BG" sz="2000" dirty="0">
              <a:solidFill>
                <a:srgbClr val="008000"/>
              </a:solidFill>
              <a:latin typeface="Calibri" panose="020F0502020204030204" pitchFamily="34" charset="0"/>
              <a:ea typeface="Cambria" panose="02040503050406030204" pitchFamily="18" charset="0"/>
              <a:cs typeface="Calibri" panose="020F0502020204030204" pitchFamily="34" charset="0"/>
            </a:endParaRPr>
          </a:p>
          <a:p>
            <a:pPr algn="just"/>
            <a:endParaRPr lang="ru-RU" sz="1600" dirty="0" smtClean="0"/>
          </a:p>
          <a:p>
            <a:pPr marL="285750" indent="-285750" algn="just">
              <a:buFontTx/>
              <a:buChar char="-"/>
            </a:pPr>
            <a:endParaRPr lang="ru-RU" sz="1600" dirty="0" smtClean="0"/>
          </a:p>
        </p:txBody>
      </p:sp>
    </p:spTree>
    <p:extLst>
      <p:ext uri="{BB962C8B-B14F-4D97-AF65-F5344CB8AC3E}">
        <p14:creationId xmlns:p14="http://schemas.microsoft.com/office/powerpoint/2010/main" val="34052768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052736"/>
            <a:ext cx="9149894" cy="509512"/>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904615" y="1037924"/>
            <a:ext cx="7523696" cy="51552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Frequently made mistakes Programming period 2021-2027 </a:t>
            </a:r>
            <a:endParaRPr lang="ru-RU" sz="2000" b="1" dirty="0">
              <a:solidFill>
                <a:schemeClr val="bg1"/>
              </a:solidFill>
              <a:effectLst>
                <a:outerShdw blurRad="50800" dist="38100" dir="2700000" algn="tl" rotWithShape="0">
                  <a:prstClr val="black">
                    <a:alpha val="40000"/>
                  </a:prstClr>
                </a:outerShdw>
              </a:effectLst>
            </a:endParaRPr>
          </a:p>
        </p:txBody>
      </p:sp>
      <p:sp>
        <p:nvSpPr>
          <p:cNvPr id="11" name="TextBox 10"/>
          <p:cNvSpPr txBox="1"/>
          <p:nvPr/>
        </p:nvSpPr>
        <p:spPr>
          <a:xfrm>
            <a:off x="107504" y="1553450"/>
            <a:ext cx="8928992" cy="4801314"/>
          </a:xfrm>
          <a:prstGeom prst="rect">
            <a:avLst/>
          </a:prstGeom>
          <a:noFill/>
        </p:spPr>
        <p:txBody>
          <a:bodyPr wrap="square" rtlCol="0">
            <a:spAutoFit/>
          </a:bodyPr>
          <a:lstStyle/>
          <a:p>
            <a:pPr algn="just"/>
            <a:r>
              <a:rPr lang="en-US" dirty="0">
                <a:solidFill>
                  <a:srgbClr val="C00000"/>
                </a:solidFill>
                <a:latin typeface="Calibri" panose="020F0502020204030204" pitchFamily="34" charset="0"/>
                <a:cs typeface="Calibri" panose="020F0502020204030204" pitchFamily="34" charset="0"/>
              </a:rPr>
              <a:t>Guidelines, recommendations, and definitions for the preparation and reporting of expenses for </a:t>
            </a:r>
            <a:r>
              <a:rPr lang="en-US" b="1" dirty="0">
                <a:solidFill>
                  <a:srgbClr val="C00000"/>
                </a:solidFill>
                <a:latin typeface="Calibri" panose="020F0502020204030204" pitchFamily="34" charset="0"/>
                <a:cs typeface="Calibri" panose="020F0502020204030204" pitchFamily="34" charset="0"/>
              </a:rPr>
              <a:t>external </a:t>
            </a:r>
            <a:r>
              <a:rPr lang="en-US" b="1" dirty="0" smtClean="0">
                <a:solidFill>
                  <a:srgbClr val="C00000"/>
                </a:solidFill>
                <a:latin typeface="Calibri" panose="020F0502020204030204" pitchFamily="34" charset="0"/>
                <a:cs typeface="Calibri" panose="020F0502020204030204" pitchFamily="34" charset="0"/>
              </a:rPr>
              <a:t>services </a:t>
            </a:r>
            <a:r>
              <a:rPr lang="en-US" dirty="0" smtClean="0">
                <a:solidFill>
                  <a:srgbClr val="C00000"/>
                </a:solidFill>
                <a:latin typeface="Calibri" panose="020F0502020204030204" pitchFamily="34" charset="0"/>
                <a:cs typeface="Calibri" panose="020F0502020204030204" pitchFamily="34" charset="0"/>
              </a:rPr>
              <a:t>- application </a:t>
            </a:r>
            <a:r>
              <a:rPr lang="en-US" dirty="0">
                <a:solidFill>
                  <a:srgbClr val="C00000"/>
                </a:solidFill>
                <a:latin typeface="Calibri" panose="020F0502020204030204" pitchFamily="34" charset="0"/>
                <a:cs typeface="Calibri" panose="020F0502020204030204" pitchFamily="34" charset="0"/>
              </a:rPr>
              <a:t>of the principle of sound financial management and value for money:</a:t>
            </a:r>
            <a:r>
              <a:rPr lang="bg-BG" dirty="0">
                <a:solidFill>
                  <a:srgbClr val="C00000"/>
                </a:solidFill>
                <a:latin typeface="Calibri" panose="020F0502020204030204" pitchFamily="34" charset="0"/>
                <a:cs typeface="Calibri" panose="020F0502020204030204" pitchFamily="34" charset="0"/>
              </a:rPr>
              <a:t> </a:t>
            </a:r>
          </a:p>
          <a:p>
            <a:pPr algn="just"/>
            <a:r>
              <a:rPr lang="en-US" b="1" dirty="0" smtClean="0">
                <a:solidFill>
                  <a:schemeClr val="bg2">
                    <a:lumMod val="25000"/>
                  </a:schemeClr>
                </a:solidFill>
                <a:latin typeface="Calibri" panose="020F0502020204030204" pitchFamily="34" charset="0"/>
                <a:cs typeface="Calibri" panose="020F0502020204030204" pitchFamily="34" charset="0"/>
              </a:rPr>
              <a:t>Organization </a:t>
            </a:r>
            <a:r>
              <a:rPr lang="en-US" b="1" dirty="0">
                <a:solidFill>
                  <a:schemeClr val="bg2">
                    <a:lumMod val="25000"/>
                  </a:schemeClr>
                </a:solidFill>
                <a:latin typeface="Calibri" panose="020F0502020204030204" pitchFamily="34" charset="0"/>
                <a:cs typeface="Calibri" panose="020F0502020204030204" pitchFamily="34" charset="0"/>
              </a:rPr>
              <a:t>of events/activities/press conferences/conferences, etc</a:t>
            </a:r>
            <a:r>
              <a:rPr lang="en-US" b="1" dirty="0" smtClean="0">
                <a:solidFill>
                  <a:schemeClr val="bg2">
                    <a:lumMod val="25000"/>
                  </a:schemeClr>
                </a:solidFill>
                <a:latin typeface="Calibri" panose="020F0502020204030204" pitchFamily="34" charset="0"/>
                <a:cs typeface="Calibri" panose="020F0502020204030204" pitchFamily="34" charset="0"/>
              </a:rPr>
              <a:t>.:</a:t>
            </a:r>
            <a:r>
              <a:rPr lang="bg-BG" b="1" dirty="0" smtClean="0">
                <a:solidFill>
                  <a:schemeClr val="bg2">
                    <a:lumMod val="25000"/>
                  </a:schemeClr>
                </a:solidFill>
                <a:latin typeface="Calibri" panose="020F0502020204030204" pitchFamily="34" charset="0"/>
                <a:cs typeface="Calibri" panose="020F0502020204030204" pitchFamily="34" charset="0"/>
              </a:rPr>
              <a:t> </a:t>
            </a:r>
          </a:p>
          <a:p>
            <a:pPr marL="285750" indent="-285750" algn="just">
              <a:buFont typeface="Wingdings" panose="05000000000000000000" pitchFamily="2" charset="2"/>
              <a:buChar char="ü"/>
            </a:pPr>
            <a:r>
              <a:rPr lang="en-US" i="1" dirty="0" smtClean="0">
                <a:solidFill>
                  <a:schemeClr val="bg2">
                    <a:lumMod val="25000"/>
                  </a:schemeClr>
                </a:solidFill>
                <a:latin typeface="Calibri" panose="020F0502020204030204" pitchFamily="34" charset="0"/>
                <a:cs typeface="Calibri" panose="020F0502020204030204" pitchFamily="34" charset="0"/>
              </a:rPr>
              <a:t>Specific </a:t>
            </a:r>
            <a:r>
              <a:rPr lang="en-US" i="1" dirty="0">
                <a:solidFill>
                  <a:schemeClr val="bg2">
                    <a:lumMod val="25000"/>
                  </a:schemeClr>
                </a:solidFill>
                <a:latin typeface="Calibri" panose="020F0502020204030204" pitchFamily="34" charset="0"/>
                <a:cs typeface="Calibri" panose="020F0502020204030204" pitchFamily="34" charset="0"/>
              </a:rPr>
              <a:t>technical specifications/technical assignment, including: </a:t>
            </a:r>
            <a:endParaRPr lang="en-US" i="1" dirty="0" smtClean="0">
              <a:solidFill>
                <a:schemeClr val="bg2">
                  <a:lumMod val="25000"/>
                </a:schemeClr>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ü"/>
            </a:pPr>
            <a:r>
              <a:rPr lang="en-US" i="1" dirty="0" smtClean="0">
                <a:solidFill>
                  <a:schemeClr val="bg2">
                    <a:lumMod val="25000"/>
                  </a:schemeClr>
                </a:solidFill>
                <a:latin typeface="Calibri" panose="020F0502020204030204" pitchFamily="34" charset="0"/>
                <a:cs typeface="Calibri" panose="020F0502020204030204" pitchFamily="34" charset="0"/>
              </a:rPr>
              <a:t>Description </a:t>
            </a:r>
            <a:r>
              <a:rPr lang="en-US" i="1" dirty="0">
                <a:solidFill>
                  <a:schemeClr val="bg2">
                    <a:lumMod val="25000"/>
                  </a:schemeClr>
                </a:solidFill>
                <a:latin typeface="Calibri" panose="020F0502020204030204" pitchFamily="34" charset="0"/>
                <a:cs typeface="Calibri" panose="020F0502020204030204" pitchFamily="34" charset="0"/>
              </a:rPr>
              <a:t>of the elements of the service, i.e., duration/expected number of participants/hall/technical </a:t>
            </a:r>
            <a:r>
              <a:rPr lang="en-US" i="1" dirty="0" smtClean="0">
                <a:solidFill>
                  <a:schemeClr val="bg2">
                    <a:lumMod val="25000"/>
                  </a:schemeClr>
                </a:solidFill>
                <a:latin typeface="Calibri" panose="020F0502020204030204" pitchFamily="34" charset="0"/>
                <a:cs typeface="Calibri" panose="020F0502020204030204" pitchFamily="34" charset="0"/>
              </a:rPr>
              <a:t>equipment/ materials/ catering/ logistics/ visualization</a:t>
            </a:r>
            <a:r>
              <a:rPr lang="en-US" i="1" dirty="0">
                <a:solidFill>
                  <a:schemeClr val="bg2">
                    <a:lumMod val="25000"/>
                  </a:schemeClr>
                </a:solidFill>
                <a:latin typeface="Calibri" panose="020F0502020204030204" pitchFamily="34" charset="0"/>
                <a:cs typeface="Calibri" panose="020F0502020204030204" pitchFamily="34" charset="0"/>
              </a:rPr>
              <a:t>, etc</a:t>
            </a:r>
            <a:r>
              <a:rPr lang="en-US" i="1" dirty="0" smtClean="0">
                <a:solidFill>
                  <a:schemeClr val="bg2">
                    <a:lumMod val="25000"/>
                  </a:schemeClr>
                </a:solidFill>
                <a:latin typeface="Calibri" panose="020F0502020204030204" pitchFamily="34" charset="0"/>
                <a:cs typeface="Calibri" panose="020F0502020204030204" pitchFamily="34" charset="0"/>
              </a:rPr>
              <a:t>.; </a:t>
            </a:r>
          </a:p>
          <a:p>
            <a:pPr marL="742950" lvl="1" indent="-285750" algn="just">
              <a:buFont typeface="Wingdings" panose="05000000000000000000" pitchFamily="2" charset="2"/>
              <a:buChar char="ü"/>
            </a:pPr>
            <a:r>
              <a:rPr lang="en-US" i="1" dirty="0" smtClean="0">
                <a:solidFill>
                  <a:schemeClr val="bg2">
                    <a:lumMod val="25000"/>
                  </a:schemeClr>
                </a:solidFill>
                <a:latin typeface="Calibri" panose="020F0502020204030204" pitchFamily="34" charset="0"/>
                <a:cs typeface="Calibri" panose="020F0502020204030204" pitchFamily="34" charset="0"/>
              </a:rPr>
              <a:t>Clear </a:t>
            </a:r>
            <a:r>
              <a:rPr lang="en-US" i="1" dirty="0">
                <a:solidFill>
                  <a:schemeClr val="bg2">
                    <a:lumMod val="25000"/>
                  </a:schemeClr>
                </a:solidFill>
                <a:latin typeface="Calibri" panose="020F0502020204030204" pitchFamily="34" charset="0"/>
                <a:cs typeface="Calibri" panose="020F0502020204030204" pitchFamily="34" charset="0"/>
              </a:rPr>
              <a:t>description of the expected products/results of a given event – this subsequently guarantees what is provided by the contractor, accepted by the client, and reported in the </a:t>
            </a:r>
            <a:r>
              <a:rPr lang="en-US" i="1" dirty="0" smtClean="0">
                <a:solidFill>
                  <a:schemeClr val="bg2">
                    <a:lumMod val="25000"/>
                  </a:schemeClr>
                </a:solidFill>
                <a:latin typeface="Calibri" panose="020F0502020204030204" pitchFamily="34" charset="0"/>
                <a:cs typeface="Calibri" panose="020F0502020204030204" pitchFamily="34" charset="0"/>
              </a:rPr>
              <a:t>acceptance </a:t>
            </a:r>
            <a:r>
              <a:rPr lang="en-US" i="1" dirty="0">
                <a:solidFill>
                  <a:schemeClr val="bg2">
                    <a:lumMod val="25000"/>
                  </a:schemeClr>
                </a:solidFill>
                <a:latin typeface="Calibri" panose="020F0502020204030204" pitchFamily="34" charset="0"/>
                <a:cs typeface="Calibri" panose="020F0502020204030204" pitchFamily="34" charset="0"/>
              </a:rPr>
              <a:t>protocol: e.g., lists, photos (of what), set of materials, etc</a:t>
            </a:r>
            <a:r>
              <a:rPr lang="en-US" i="1" dirty="0" smtClean="0">
                <a:solidFill>
                  <a:schemeClr val="bg2">
                    <a:lumMod val="25000"/>
                  </a:schemeClr>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ü"/>
            </a:pPr>
            <a:endParaRPr lang="en-US" b="1" i="1" dirty="0" smtClean="0">
              <a:solidFill>
                <a:srgbClr val="002060"/>
              </a:solidFill>
              <a:latin typeface="Calibri" panose="020F0502020204030204" pitchFamily="34" charset="0"/>
              <a:cs typeface="Calibri" panose="020F0502020204030204" pitchFamily="34" charset="0"/>
            </a:endParaRPr>
          </a:p>
          <a:p>
            <a:pPr algn="just"/>
            <a:r>
              <a:rPr lang="en-US" b="1" i="1" dirty="0" smtClean="0">
                <a:solidFill>
                  <a:srgbClr val="00B050"/>
                </a:solidFill>
                <a:latin typeface="Calibri" panose="020F0502020204030204" pitchFamily="34" charset="0"/>
                <a:cs typeface="Calibri" panose="020F0502020204030204" pitchFamily="34" charset="0"/>
              </a:rPr>
              <a:t>It </a:t>
            </a:r>
            <a:r>
              <a:rPr lang="en-US" b="1" i="1" dirty="0">
                <a:solidFill>
                  <a:srgbClr val="00B050"/>
                </a:solidFill>
                <a:latin typeface="Calibri" panose="020F0502020204030204" pitchFamily="34" charset="0"/>
                <a:cs typeface="Calibri" panose="020F0502020204030204" pitchFamily="34" charset="0"/>
              </a:rPr>
              <a:t>is good practice to price the service by elements and to provide for flexibility in the order</a:t>
            </a:r>
            <a:r>
              <a:rPr lang="en-US" b="1" i="1" dirty="0" smtClean="0">
                <a:solidFill>
                  <a:srgbClr val="00B050"/>
                </a:solidFill>
                <a:latin typeface="Calibri" panose="020F0502020204030204" pitchFamily="34" charset="0"/>
                <a:cs typeface="Calibri" panose="020F0502020204030204" pitchFamily="34" charset="0"/>
              </a:rPr>
              <a:t>.</a:t>
            </a:r>
          </a:p>
          <a:p>
            <a:pPr algn="just"/>
            <a:endParaRPr lang="en-US" b="1" i="1" dirty="0" smtClean="0">
              <a:solidFill>
                <a:srgbClr val="00B050"/>
              </a:solidFill>
              <a:latin typeface="Calibri" panose="020F0502020204030204" pitchFamily="34" charset="0"/>
              <a:cs typeface="Calibri" panose="020F0502020204030204" pitchFamily="34" charset="0"/>
            </a:endParaRPr>
          </a:p>
          <a:p>
            <a:pPr algn="just"/>
            <a:r>
              <a:rPr lang="en-US" b="1" i="1" dirty="0" smtClean="0">
                <a:solidFill>
                  <a:srgbClr val="00B050"/>
                </a:solidFill>
                <a:latin typeface="Calibri" panose="020F0502020204030204" pitchFamily="34" charset="0"/>
                <a:cs typeface="Calibri" panose="020F0502020204030204" pitchFamily="34" charset="0"/>
              </a:rPr>
              <a:t>In the current call, the partners claim the expenditure for an event based on </a:t>
            </a:r>
            <a:r>
              <a:rPr lang="en-US" b="1" i="1" dirty="0">
                <a:solidFill>
                  <a:srgbClr val="00B050"/>
                </a:solidFill>
                <a:latin typeface="Calibri" panose="020F0502020204030204" pitchFamily="34" charset="0"/>
                <a:cs typeface="Calibri" panose="020F0502020204030204" pitchFamily="34" charset="0"/>
              </a:rPr>
              <a:t>S</a:t>
            </a:r>
            <a:r>
              <a:rPr lang="en-US" b="1" i="1" dirty="0" smtClean="0">
                <a:solidFill>
                  <a:srgbClr val="00B050"/>
                </a:solidFill>
                <a:latin typeface="Calibri" panose="020F0502020204030204" pitchFamily="34" charset="0"/>
                <a:cs typeface="Calibri" panose="020F0502020204030204" pitchFamily="34" charset="0"/>
              </a:rPr>
              <a:t>implified </a:t>
            </a:r>
            <a:r>
              <a:rPr lang="en-US" b="1" i="1" dirty="0">
                <a:solidFill>
                  <a:srgbClr val="00B050"/>
                </a:solidFill>
                <a:latin typeface="Calibri" panose="020F0502020204030204" pitchFamily="34" charset="0"/>
                <a:cs typeface="Calibri" panose="020F0502020204030204" pitchFamily="34" charset="0"/>
              </a:rPr>
              <a:t>C</a:t>
            </a:r>
            <a:r>
              <a:rPr lang="en-US" b="1" i="1" dirty="0" smtClean="0">
                <a:solidFill>
                  <a:srgbClr val="00B050"/>
                </a:solidFill>
                <a:latin typeface="Calibri" panose="020F0502020204030204" pitchFamily="34" charset="0"/>
                <a:cs typeface="Calibri" panose="020F0502020204030204" pitchFamily="34" charset="0"/>
              </a:rPr>
              <a:t>ost Options, e.g. the partner claims the unit cost (14 or 60 EUR) based on number of participants x number of days for the event. This could be found in the approved budget. </a:t>
            </a:r>
            <a:endParaRPr lang="ru-RU" b="1" i="1" dirty="0" smtClean="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85525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268760"/>
            <a:ext cx="9149894" cy="576064"/>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70622" y="1199197"/>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smtClean="0">
                <a:solidFill>
                  <a:schemeClr val="bg1"/>
                </a:solidFill>
                <a:effectLst>
                  <a:outerShdw blurRad="50800" dist="38100" dir="2700000" algn="tl" rotWithShape="0">
                    <a:prstClr val="black">
                      <a:alpha val="40000"/>
                    </a:prstClr>
                  </a:outerShdw>
                </a:effectLst>
                <a:cs typeface="Calibri" panose="020F0502020204030204" pitchFamily="34" charset="0"/>
              </a:rPr>
              <a:t>Practical/ typical examples </a:t>
            </a: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for the 2021-2027 programming period</a:t>
            </a:r>
            <a:endParaRPr lang="ru-RU" sz="2000" b="1" dirty="0">
              <a:solidFill>
                <a:schemeClr val="bg1"/>
              </a:solidFill>
              <a:effectLst>
                <a:outerShdw blurRad="50800" dist="38100" dir="2700000" algn="tl" rotWithShape="0">
                  <a:prstClr val="black">
                    <a:alpha val="40000"/>
                  </a:prstClr>
                </a:outerShdw>
              </a:effectLst>
              <a:cs typeface="Calibri" panose="020F0502020204030204" pitchFamily="34" charset="0"/>
            </a:endParaRPr>
          </a:p>
        </p:txBody>
      </p:sp>
      <p:sp>
        <p:nvSpPr>
          <p:cNvPr id="9" name="TextBox 8"/>
          <p:cNvSpPr txBox="1"/>
          <p:nvPr/>
        </p:nvSpPr>
        <p:spPr>
          <a:xfrm>
            <a:off x="179512" y="1641744"/>
            <a:ext cx="8712968" cy="4001095"/>
          </a:xfrm>
          <a:prstGeom prst="rect">
            <a:avLst/>
          </a:prstGeom>
          <a:noFill/>
        </p:spPr>
        <p:txBody>
          <a:bodyPr wrap="square" rtlCol="0">
            <a:spAutoFit/>
          </a:bodyPr>
          <a:lstStyle/>
          <a:p>
            <a:pPr marL="285750" indent="-285750" algn="just">
              <a:buFont typeface="Wingdings" panose="05000000000000000000" pitchFamily="2" charset="2"/>
              <a:buChar char="v"/>
            </a:pPr>
            <a:endParaRPr lang="bg-BG" sz="1400" dirty="0" smtClean="0"/>
          </a:p>
          <a:p>
            <a:pPr algn="just"/>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beneficiary directly </a:t>
            </a:r>
            <a:r>
              <a:rPr lang="en-US" sz="2000" dirty="0" smtClean="0">
                <a:solidFill>
                  <a:srgbClr val="002060"/>
                </a:solidFill>
                <a:latin typeface="Calibri" panose="020F0502020204030204" pitchFamily="34" charset="0"/>
                <a:cs typeface="Calibri" panose="020F0502020204030204" pitchFamily="34" charset="0"/>
              </a:rPr>
              <a:t>awarded </a:t>
            </a:r>
            <a:r>
              <a:rPr lang="en-US" sz="2000" dirty="0">
                <a:solidFill>
                  <a:srgbClr val="002060"/>
                </a:solidFill>
                <a:latin typeface="Calibri" panose="020F0502020204030204" pitchFamily="34" charset="0"/>
                <a:cs typeface="Calibri" panose="020F0502020204030204" pitchFamily="34" charset="0"/>
              </a:rPr>
              <a:t>the production of advertising materials. </a:t>
            </a:r>
            <a:r>
              <a:rPr lang="en-US" sz="2000" dirty="0" smtClean="0">
                <a:solidFill>
                  <a:srgbClr val="002060"/>
                </a:solidFill>
                <a:latin typeface="Calibri" panose="020F0502020204030204" pitchFamily="34" charset="0"/>
                <a:cs typeface="Calibri" panose="020F0502020204030204" pitchFamily="34" charset="0"/>
              </a:rPr>
              <a:t>During the on-the-spot visit a non-compliance was revealed concerning lack of  </a:t>
            </a:r>
            <a:r>
              <a:rPr lang="en-US" sz="2000" dirty="0">
                <a:solidFill>
                  <a:srgbClr val="002060"/>
                </a:solidFill>
                <a:latin typeface="Calibri" panose="020F0502020204030204" pitchFamily="34" charset="0"/>
                <a:cs typeface="Calibri" panose="020F0502020204030204" pitchFamily="34" charset="0"/>
              </a:rPr>
              <a:t>information and communication measures that are mandatory for beneficiaries</a:t>
            </a:r>
            <a:r>
              <a:rPr lang="en-US" sz="2000" dirty="0" smtClean="0">
                <a:solidFill>
                  <a:srgbClr val="002060"/>
                </a:solidFill>
                <a:latin typeface="Calibri" panose="020F0502020204030204" pitchFamily="34" charset="0"/>
                <a:cs typeface="Calibri" panose="020F0502020204030204" pitchFamily="34" charset="0"/>
              </a:rPr>
              <a:t>. </a:t>
            </a:r>
          </a:p>
          <a:p>
            <a:pPr algn="just"/>
            <a:endParaRPr lang="en-US" sz="2000" dirty="0">
              <a:solidFill>
                <a:srgbClr val="FF0000"/>
              </a:solidFill>
              <a:latin typeface="Calibri" panose="020F0502020204030204" pitchFamily="34" charset="0"/>
              <a:cs typeface="Calibri" panose="020F0502020204030204" pitchFamily="34" charset="0"/>
            </a:endParaRPr>
          </a:p>
          <a:p>
            <a:pPr algn="just"/>
            <a:r>
              <a:rPr lang="en-US" sz="2000" dirty="0" smtClean="0">
                <a:solidFill>
                  <a:srgbClr val="FF0000"/>
                </a:solidFill>
                <a:latin typeface="Calibri" panose="020F0502020204030204" pitchFamily="34" charset="0"/>
                <a:cs typeface="Calibri" panose="020F0502020204030204" pitchFamily="34" charset="0"/>
              </a:rPr>
              <a:t>The </a:t>
            </a:r>
            <a:r>
              <a:rPr lang="en-US" sz="2000" dirty="0">
                <a:solidFill>
                  <a:srgbClr val="FF0000"/>
                </a:solidFill>
                <a:latin typeface="Calibri" panose="020F0502020204030204" pitchFamily="34" charset="0"/>
                <a:cs typeface="Calibri" panose="020F0502020204030204" pitchFamily="34" charset="0"/>
              </a:rPr>
              <a:t>delivered advertising materials did not </a:t>
            </a:r>
            <a:r>
              <a:rPr lang="en-US" sz="2000" dirty="0" smtClean="0">
                <a:solidFill>
                  <a:srgbClr val="FF0000"/>
                </a:solidFill>
                <a:latin typeface="Calibri" panose="020F0502020204030204" pitchFamily="34" charset="0"/>
                <a:cs typeface="Calibri" panose="020F0502020204030204" pitchFamily="34" charset="0"/>
              </a:rPr>
              <a:t>have </a:t>
            </a:r>
            <a:r>
              <a:rPr lang="en-US" sz="2000" dirty="0">
                <a:solidFill>
                  <a:srgbClr val="FF0000"/>
                </a:solidFill>
                <a:latin typeface="Calibri" panose="020F0502020204030204" pitchFamily="34" charset="0"/>
                <a:cs typeface="Calibri" panose="020F0502020204030204" pitchFamily="34" charset="0"/>
              </a:rPr>
              <a:t>the mandatory program details, and the program logo was also missing</a:t>
            </a:r>
            <a:r>
              <a:rPr lang="en-US" sz="2000" dirty="0" smtClean="0">
                <a:solidFill>
                  <a:srgbClr val="FF0000"/>
                </a:solidFill>
                <a:latin typeface="Calibri" panose="020F0502020204030204" pitchFamily="34" charset="0"/>
                <a:cs typeface="Calibri" panose="020F0502020204030204" pitchFamily="34" charset="0"/>
              </a:rPr>
              <a:t>.</a:t>
            </a:r>
          </a:p>
          <a:p>
            <a:pPr algn="just"/>
            <a:endParaRPr lang="en-US" sz="2000" dirty="0">
              <a:solidFill>
                <a:srgbClr val="FF0000"/>
              </a:solidFill>
              <a:latin typeface="Calibri" panose="020F0502020204030204" pitchFamily="34" charset="0"/>
              <a:cs typeface="Calibri" panose="020F0502020204030204" pitchFamily="34" charset="0"/>
            </a:endParaRPr>
          </a:p>
          <a:p>
            <a:pPr algn="just"/>
            <a:r>
              <a:rPr lang="en-US" sz="2000" b="1" dirty="0">
                <a:solidFill>
                  <a:srgbClr val="92D050"/>
                </a:solidFill>
                <a:latin typeface="Calibri" panose="020F0502020204030204" pitchFamily="34" charset="0"/>
                <a:ea typeface="Cambria" panose="02040503050406030204" pitchFamily="18" charset="0"/>
                <a:cs typeface="Calibri" panose="020F0502020204030204" pitchFamily="34" charset="0"/>
              </a:rPr>
              <a:t>The EU emblem should be accompanied by a funding statement “Co-funded by the European Union” mentioning. The funding statement “Co-funded by the European Union” shall always be spelled out in full in the operational language of the EU programme and relevant local language(s) and be placed next to the emblem</a:t>
            </a:r>
            <a:r>
              <a:rPr lang="bg-BG" sz="2000" b="1" dirty="0">
                <a:solidFill>
                  <a:srgbClr val="92D050"/>
                </a:solidFill>
                <a:latin typeface="Calibri" panose="020F0502020204030204" pitchFamily="34" charset="0"/>
                <a:ea typeface="Cambria" panose="02040503050406030204" pitchFamily="18" charset="0"/>
                <a:cs typeface="Calibri" panose="020F0502020204030204" pitchFamily="34" charset="0"/>
              </a:rPr>
              <a:t> </a:t>
            </a:r>
            <a:r>
              <a:rPr lang="en-US" sz="2000" b="1" dirty="0">
                <a:solidFill>
                  <a:srgbClr val="92D050"/>
                </a:solidFill>
                <a:latin typeface="Calibri" panose="020F0502020204030204" pitchFamily="34" charset="0"/>
                <a:ea typeface="Cambria" panose="02040503050406030204" pitchFamily="18" charset="0"/>
                <a:cs typeface="Calibri" panose="020F0502020204030204" pitchFamily="34" charset="0"/>
              </a:rPr>
              <a:t>(Guidelines for Applicants).</a:t>
            </a:r>
            <a:r>
              <a:rPr lang="bg-BG" sz="2000" b="1" dirty="0">
                <a:solidFill>
                  <a:srgbClr val="92D050"/>
                </a:solidFill>
                <a:latin typeface="Calibri" panose="020F0502020204030204" pitchFamily="34" charset="0"/>
                <a:ea typeface="Cambria" panose="02040503050406030204" pitchFamily="18" charset="0"/>
                <a:cs typeface="Calibri" panose="020F0502020204030204" pitchFamily="34" charset="0"/>
              </a:rPr>
              <a:t> </a:t>
            </a:r>
            <a:endParaRPr lang="bg-BG" sz="2400"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43825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16" y="978151"/>
            <a:ext cx="9149894" cy="483183"/>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6156" y="945808"/>
            <a:ext cx="7523696" cy="51552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Practical </a:t>
            </a:r>
            <a:r>
              <a:rPr lang="en-US" sz="2000" b="1" dirty="0" smtClean="0">
                <a:solidFill>
                  <a:schemeClr val="bg1"/>
                </a:solidFill>
                <a:effectLst>
                  <a:outerShdw blurRad="50800" dist="38100" dir="2700000" algn="tl" rotWithShape="0">
                    <a:prstClr val="black">
                      <a:alpha val="40000"/>
                    </a:prstClr>
                  </a:outerShdw>
                </a:effectLst>
                <a:cs typeface="Calibri" panose="020F0502020204030204" pitchFamily="34" charset="0"/>
              </a:rPr>
              <a:t>typical examples </a:t>
            </a: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for the 2021-2027 programming period</a:t>
            </a:r>
            <a:endParaRPr lang="ru-RU" sz="2000" b="1" dirty="0">
              <a:solidFill>
                <a:schemeClr val="bg1"/>
              </a:solidFill>
              <a:effectLst>
                <a:outerShdw blurRad="50800" dist="38100" dir="2700000" algn="tl" rotWithShape="0">
                  <a:prstClr val="black">
                    <a:alpha val="40000"/>
                  </a:prstClr>
                </a:outerShdw>
              </a:effectLst>
              <a:cs typeface="Calibri" panose="020F0502020204030204" pitchFamily="34" charset="0"/>
            </a:endParaRPr>
          </a:p>
        </p:txBody>
      </p:sp>
      <p:sp>
        <p:nvSpPr>
          <p:cNvPr id="9" name="TextBox 8"/>
          <p:cNvSpPr txBox="1"/>
          <p:nvPr/>
        </p:nvSpPr>
        <p:spPr>
          <a:xfrm>
            <a:off x="179512" y="1487690"/>
            <a:ext cx="8856984" cy="5324535"/>
          </a:xfrm>
          <a:prstGeom prst="rect">
            <a:avLst/>
          </a:prstGeom>
          <a:noFill/>
        </p:spPr>
        <p:txBody>
          <a:bodyPr wrap="square" rtlCol="0">
            <a:spAutoFit/>
          </a:bodyPr>
          <a:lstStyle/>
          <a:p>
            <a:pPr marL="285750" indent="-285750" algn="just">
              <a:buFont typeface="Wingdings" panose="05000000000000000000" pitchFamily="2" charset="2"/>
              <a:buChar char="v"/>
            </a:pPr>
            <a:r>
              <a:rPr lang="en-US" sz="2000" b="1" dirty="0">
                <a:solidFill>
                  <a:srgbClr val="002060"/>
                </a:solidFill>
                <a:latin typeface="Calibri" panose="020F0502020204030204" pitchFamily="34" charset="0"/>
                <a:cs typeface="Calibri" panose="020F0502020204030204" pitchFamily="34" charset="0"/>
              </a:rPr>
              <a:t>The offer specifies: </a:t>
            </a:r>
            <a:endParaRPr lang="en-US" sz="2000" b="1" dirty="0" smtClean="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A </a:t>
            </a:r>
            <a:r>
              <a:rPr lang="en-US" sz="2000" dirty="0">
                <a:solidFill>
                  <a:srgbClr val="002060"/>
                </a:solidFill>
                <a:latin typeface="Calibri" panose="020F0502020204030204" pitchFamily="34" charset="0"/>
                <a:cs typeface="Calibri" panose="020F0502020204030204" pitchFamily="34" charset="0"/>
              </a:rPr>
              <a:t>specific brand, model, and modification of a specific machine/equipment, together with specific components; </a:t>
            </a:r>
            <a:endParaRPr lang="en-US" sz="2000" dirty="0" smtClean="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Specific </a:t>
            </a:r>
            <a:r>
              <a:rPr lang="en-US" sz="2000" dirty="0">
                <a:solidFill>
                  <a:srgbClr val="002060"/>
                </a:solidFill>
                <a:latin typeface="Calibri" panose="020F0502020204030204" pitchFamily="34" charset="0"/>
                <a:cs typeface="Calibri" panose="020F0502020204030204" pitchFamily="34" charset="0"/>
              </a:rPr>
              <a:t>technical characteristics/specifications of the machine/equipment to be delivered; </a:t>
            </a:r>
            <a:endParaRPr lang="en-US" sz="2000" dirty="0" smtClean="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Delivery </a:t>
            </a:r>
            <a:r>
              <a:rPr lang="en-US" sz="2000" dirty="0">
                <a:solidFill>
                  <a:srgbClr val="002060"/>
                </a:solidFill>
                <a:latin typeface="Calibri" panose="020F0502020204030204" pitchFamily="34" charset="0"/>
                <a:cs typeface="Calibri" panose="020F0502020204030204" pitchFamily="34" charset="0"/>
              </a:rPr>
              <a:t>period – a specific number of days. </a:t>
            </a:r>
          </a:p>
          <a:p>
            <a:pPr lvl="0"/>
            <a:endParaRPr lang="en-US" sz="2000" b="1" dirty="0" smtClean="0">
              <a:solidFill>
                <a:srgbClr val="00206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v"/>
            </a:pPr>
            <a:r>
              <a:rPr lang="en-US" sz="2000" b="1" dirty="0">
                <a:solidFill>
                  <a:srgbClr val="002060"/>
                </a:solidFill>
                <a:latin typeface="Calibri" panose="020F0502020204030204" pitchFamily="34" charset="0"/>
                <a:cs typeface="Calibri" panose="020F0502020204030204" pitchFamily="34" charset="0"/>
              </a:rPr>
              <a:t>Upon delivery, the following is found: </a:t>
            </a:r>
          </a:p>
          <a:p>
            <a:pPr marL="742950" lvl="1" indent="-285750" algn="just">
              <a:buFont typeface="Wingdings" panose="05000000000000000000" pitchFamily="2" charset="2"/>
              <a:buChar char="Ø"/>
            </a:pPr>
            <a:r>
              <a:rPr lang="en-US" sz="2000" dirty="0">
                <a:solidFill>
                  <a:srgbClr val="002060"/>
                </a:solidFill>
                <a:latin typeface="Calibri" panose="020F0502020204030204" pitchFamily="34" charset="0"/>
                <a:cs typeface="Calibri" panose="020F0502020204030204" pitchFamily="34" charset="0"/>
              </a:rPr>
              <a:t>Machine/equipment of the specified brand, but a different model, different modification, without some of the components listed in the supplier's offer, which is part of the contract  (after the selection of the contractor and the signing of the contract); </a:t>
            </a:r>
            <a:endParaRPr lang="en-US" sz="2000" dirty="0" smtClean="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technical characteristics of the delivered equipment, according to the manufacturer's documentation, differ from those offered; </a:t>
            </a:r>
            <a:endParaRPr lang="en-US" sz="2000" dirty="0" smtClean="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delivery deadline has not been met</a:t>
            </a:r>
            <a:r>
              <a:rPr lang="en-US" sz="2000" dirty="0" smtClean="0">
                <a:solidFill>
                  <a:srgbClr val="00206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Or </a:t>
            </a:r>
            <a:r>
              <a:rPr lang="en-US" sz="2000" dirty="0">
                <a:solidFill>
                  <a:srgbClr val="002060"/>
                </a:solidFill>
                <a:latin typeface="Calibri" panose="020F0502020204030204" pitchFamily="34" charset="0"/>
                <a:cs typeface="Calibri" panose="020F0502020204030204" pitchFamily="34" charset="0"/>
              </a:rPr>
              <a:t>the contracting authority has signed the acceptance protocol with the date of acceptance, but the actual delivery was made later. </a:t>
            </a:r>
            <a:endParaRPr lang="bg-BG"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49701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16" y="978151"/>
            <a:ext cx="9149894" cy="483183"/>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82160" y="972164"/>
            <a:ext cx="7523696" cy="51552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Practical </a:t>
            </a:r>
            <a:r>
              <a:rPr lang="en-US" sz="2000" b="1" dirty="0" smtClean="0">
                <a:solidFill>
                  <a:schemeClr val="bg1"/>
                </a:solidFill>
                <a:effectLst>
                  <a:outerShdw blurRad="50800" dist="38100" dir="2700000" algn="tl" rotWithShape="0">
                    <a:prstClr val="black">
                      <a:alpha val="40000"/>
                    </a:prstClr>
                  </a:outerShdw>
                </a:effectLst>
                <a:cs typeface="Calibri" panose="020F0502020204030204" pitchFamily="34" charset="0"/>
              </a:rPr>
              <a:t>/ typical examples </a:t>
            </a: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for the 2021-2027 programming period</a:t>
            </a:r>
            <a:endParaRPr lang="ru-RU" sz="2000" b="1" dirty="0">
              <a:solidFill>
                <a:schemeClr val="bg1"/>
              </a:solidFill>
              <a:effectLst>
                <a:outerShdw blurRad="50800" dist="38100" dir="2700000" algn="tl" rotWithShape="0">
                  <a:prstClr val="black">
                    <a:alpha val="40000"/>
                  </a:prstClr>
                </a:outerShdw>
              </a:effectLst>
              <a:cs typeface="Calibri" panose="020F0502020204030204" pitchFamily="34" charset="0"/>
            </a:endParaRPr>
          </a:p>
        </p:txBody>
      </p:sp>
      <p:sp>
        <p:nvSpPr>
          <p:cNvPr id="2" name="Rectangle 1"/>
          <p:cNvSpPr>
            <a:spLocks noChangeArrowheads="1"/>
          </p:cNvSpPr>
          <p:nvPr/>
        </p:nvSpPr>
        <p:spPr bwMode="auto">
          <a:xfrm>
            <a:off x="249101" y="1337648"/>
            <a:ext cx="8731175"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002060"/>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The contract states: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The delivery shall be accompanied by the following applicable documents:</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Warranty card(s) issued in the name of the Contracting Authority;</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Declaration(s) of conformity;</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Operating instructions/ instructions for use in Bulgarian; </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Drivers (where applicable).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The delivery, subject to the contract, shall be handed over to the CONTRACTING AUTHORITY by means of a handover protocol signed by the parties to the contract or by persons duly authorized by them. The acceptance and transfer protocol certifies the receipt of the delivery, as well as the availability of the documents listed above, together with the testing, configuration, commissioning/installation, and introductory training of the personnel.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At the Performance stage</a:t>
            </a:r>
            <a:r>
              <a:rPr kumimoji="0" lang="en-US" altLang="en-US" sz="1400" b="1" i="0" u="none" strike="noStrike" cap="none" normalizeH="0" dirty="0" smtClean="0">
                <a:ln>
                  <a:noFill/>
                </a:ln>
                <a:solidFill>
                  <a:srgbClr val="002060"/>
                </a:solidFill>
                <a:effectLst/>
                <a:latin typeface="Calibri" panose="020F0502020204030204" pitchFamily="34" charset="0"/>
                <a:cs typeface="Calibri" panose="020F0502020204030204" pitchFamily="34" charset="0"/>
              </a:rPr>
              <a:t> it</a:t>
            </a:r>
            <a:r>
              <a:rPr kumimoji="0" lang="en-US" altLang="en-US" sz="1400" b="1"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 is reported:</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Acceptance and transfer protocol with listed items, </a:t>
            </a: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without any other documents </a:t>
            </a:r>
            <a:r>
              <a:rPr kumimoji="0" lang="en-US" altLang="en-US" sz="1400"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from the list;</a:t>
            </a:r>
          </a:p>
          <a:p>
            <a:pPr algn="just" eaLnBrk="0" fontAlgn="base" hangingPunct="0">
              <a:spcBef>
                <a:spcPct val="0"/>
              </a:spcBef>
              <a:spcAft>
                <a:spcPct val="0"/>
              </a:spcAft>
            </a:pPr>
            <a:endParaRPr kumimoji="0" lang="en-US" altLang="en-US" sz="1400" b="1"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endParaRPr>
          </a:p>
          <a:p>
            <a:pPr algn="just" eaLnBrk="0" fontAlgn="base" hangingPunct="0">
              <a:spcBef>
                <a:spcPct val="0"/>
              </a:spcBef>
              <a:spcAft>
                <a:spcPct val="0"/>
              </a:spcAft>
            </a:pPr>
            <a:r>
              <a:rPr kumimoji="0" lang="en-US" altLang="en-US" sz="1400" b="1"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Missing:</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Warranty card(s) issued in the name of the Contracting Authority;</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Declaration(s) of conformity;</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Operating instructions/instructions for use in Bulgarian;</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Drivers (where applicable);</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Commissioning protocol;</a:t>
            </a:r>
          </a:p>
          <a:p>
            <a:pPr marL="742950" lvl="1" indent="-285750" algn="just" eaLnBrk="0" fontAlgn="base" hangingPunct="0">
              <a:spcBef>
                <a:spcPct val="0"/>
              </a:spcBef>
              <a:spcAft>
                <a:spcPct val="0"/>
              </a:spcAft>
              <a:buFont typeface="Wingdings" panose="05000000000000000000" pitchFamily="2" charset="2"/>
              <a:buChar char="ü"/>
            </a:pPr>
            <a:r>
              <a:rPr kumimoji="0" lang="en-US" altLang="en-U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Introductory training protocol. </a:t>
            </a:r>
            <a:endParaRPr kumimoji="0" lang="en-US" alt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47098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16" y="978151"/>
            <a:ext cx="9149894" cy="483183"/>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82160" y="972164"/>
            <a:ext cx="7523696" cy="51552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latin typeface="+mn-lt"/>
              </a:rPr>
              <a:t>Practical examples for the 2021-2027 programming period</a:t>
            </a:r>
            <a:endParaRPr lang="ru-RU" sz="2000" b="1" dirty="0">
              <a:solidFill>
                <a:schemeClr val="bg1"/>
              </a:solidFill>
              <a:effectLst>
                <a:outerShdw blurRad="50800" dist="38100" dir="2700000" algn="tl" rotWithShape="0">
                  <a:prstClr val="black">
                    <a:alpha val="40000"/>
                  </a:prstClr>
                </a:outerShdw>
              </a:effectLst>
              <a:latin typeface="+mn-lt"/>
            </a:endParaRPr>
          </a:p>
        </p:txBody>
      </p:sp>
      <p:sp>
        <p:nvSpPr>
          <p:cNvPr id="9" name="TextBox 8"/>
          <p:cNvSpPr txBox="1"/>
          <p:nvPr/>
        </p:nvSpPr>
        <p:spPr>
          <a:xfrm>
            <a:off x="170789" y="1487690"/>
            <a:ext cx="8843548" cy="4524315"/>
          </a:xfrm>
          <a:prstGeom prst="rect">
            <a:avLst/>
          </a:prstGeom>
          <a:noFill/>
        </p:spPr>
        <p:txBody>
          <a:bodyPr wrap="square" rtlCol="0">
            <a:spAutoFit/>
          </a:bodyPr>
          <a:lstStyle/>
          <a:p>
            <a:pPr algn="just"/>
            <a:r>
              <a:rPr lang="en-US" b="1" dirty="0" smtClean="0">
                <a:solidFill>
                  <a:srgbClr val="FF0000"/>
                </a:solidFill>
                <a:latin typeface="Cambria" panose="02040503050406030204" pitchFamily="18" charset="0"/>
                <a:ea typeface="Cambria" panose="02040503050406030204" pitchFamily="18" charset="0"/>
              </a:rPr>
              <a:t>During the on-the-spot visit it was </a:t>
            </a:r>
            <a:r>
              <a:rPr lang="en-US" b="1" dirty="0">
                <a:solidFill>
                  <a:srgbClr val="FF0000"/>
                </a:solidFill>
                <a:latin typeface="Cambria" panose="02040503050406030204" pitchFamily="18" charset="0"/>
                <a:ea typeface="Cambria" panose="02040503050406030204" pitchFamily="18" charset="0"/>
              </a:rPr>
              <a:t>found that: </a:t>
            </a:r>
            <a:endParaRPr lang="en-US" b="1" dirty="0" smtClean="0">
              <a:solidFill>
                <a:srgbClr val="FF0000"/>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ü"/>
            </a:pPr>
            <a:r>
              <a:rPr lang="en-US" dirty="0">
                <a:solidFill>
                  <a:srgbClr val="FF0000"/>
                </a:solidFill>
                <a:latin typeface="Cambria" panose="02040503050406030204" pitchFamily="18" charset="0"/>
                <a:ea typeface="Cambria" panose="02040503050406030204" pitchFamily="18" charset="0"/>
              </a:rPr>
              <a:t>The equipment/machinery has not been unpacked;</a:t>
            </a:r>
          </a:p>
          <a:p>
            <a:pPr marL="285750" indent="-285750" algn="just">
              <a:buFont typeface="Wingdings" panose="05000000000000000000" pitchFamily="2" charset="2"/>
              <a:buChar char="ü"/>
            </a:pPr>
            <a:r>
              <a:rPr lang="en-US" dirty="0">
                <a:solidFill>
                  <a:srgbClr val="FF0000"/>
                </a:solidFill>
                <a:latin typeface="Cambria" panose="02040503050406030204" pitchFamily="18" charset="0"/>
                <a:ea typeface="Cambria" panose="02040503050406030204" pitchFamily="18" charset="0"/>
              </a:rPr>
              <a:t>The equipment/machinery is not located on the partner's premises; </a:t>
            </a:r>
          </a:p>
          <a:p>
            <a:pPr marL="285750" indent="-285750" algn="just">
              <a:buFont typeface="Wingdings" panose="05000000000000000000" pitchFamily="2" charset="2"/>
              <a:buChar char="ü"/>
            </a:pPr>
            <a:r>
              <a:rPr lang="en-US" dirty="0">
                <a:solidFill>
                  <a:srgbClr val="FF0000"/>
                </a:solidFill>
                <a:latin typeface="Cambria" panose="02040503050406030204" pitchFamily="18" charset="0"/>
                <a:ea typeface="Cambria" panose="02040503050406030204" pitchFamily="18" charset="0"/>
              </a:rPr>
              <a:t>The equipment/machinery has different serial numbers from those recorded in the handover protocol; </a:t>
            </a:r>
          </a:p>
          <a:p>
            <a:pPr marL="285750" indent="-285750" algn="just">
              <a:buFont typeface="Wingdings" panose="05000000000000000000" pitchFamily="2" charset="2"/>
              <a:buChar char="ü"/>
            </a:pPr>
            <a:r>
              <a:rPr lang="en-US" dirty="0">
                <a:solidFill>
                  <a:srgbClr val="FF0000"/>
                </a:solidFill>
                <a:latin typeface="Cambria" panose="02040503050406030204" pitchFamily="18" charset="0"/>
                <a:ea typeface="Cambria" panose="02040503050406030204" pitchFamily="18" charset="0"/>
              </a:rPr>
              <a:t>The equipment/machinery did not correspond to the description in the handover protocol;</a:t>
            </a:r>
          </a:p>
          <a:p>
            <a:pPr marL="285750" indent="-285750" algn="just">
              <a:buFont typeface="Wingdings" panose="05000000000000000000" pitchFamily="2" charset="2"/>
              <a:buChar char="ü"/>
            </a:pPr>
            <a:r>
              <a:rPr lang="en-US" dirty="0">
                <a:solidFill>
                  <a:srgbClr val="FF0000"/>
                </a:solidFill>
                <a:latin typeface="Cambria" panose="02040503050406030204" pitchFamily="18" charset="0"/>
                <a:ea typeface="Cambria" panose="02040503050406030204" pitchFamily="18" charset="0"/>
              </a:rPr>
              <a:t>The mandatory visual identification (stickers) was missing from the equipment;</a:t>
            </a:r>
          </a:p>
          <a:p>
            <a:pPr marL="342900" indent="-342900" algn="just">
              <a:buFont typeface="Wingdings" panose="05000000000000000000" pitchFamily="2" charset="2"/>
              <a:buChar char="v"/>
            </a:pPr>
            <a:endParaRPr lang="en-US" b="1" dirty="0">
              <a:solidFill>
                <a:srgbClr val="FF0000"/>
              </a:solidFill>
              <a:latin typeface="Cambria" panose="02040503050406030204" pitchFamily="18" charset="0"/>
              <a:ea typeface="Cambria" panose="02040503050406030204" pitchFamily="18" charset="0"/>
            </a:endParaRPr>
          </a:p>
          <a:p>
            <a:pPr algn="just"/>
            <a:endParaRPr lang="en-US" dirty="0" smtClean="0">
              <a:solidFill>
                <a:srgbClr val="FF0000"/>
              </a:solidFill>
              <a:latin typeface="Cambria" panose="02040503050406030204" pitchFamily="18" charset="0"/>
              <a:ea typeface="Cambria" panose="02040503050406030204" pitchFamily="18" charset="0"/>
            </a:endParaRPr>
          </a:p>
          <a:p>
            <a:pPr algn="just"/>
            <a:r>
              <a:rPr lang="en-US" dirty="0" smtClean="0">
                <a:solidFill>
                  <a:srgbClr val="FF0000"/>
                </a:solidFill>
                <a:latin typeface="Cambria" panose="02040503050406030204" pitchFamily="18" charset="0"/>
                <a:ea typeface="Cambria" panose="02040503050406030204" pitchFamily="18" charset="0"/>
              </a:rPr>
              <a:t>Each </a:t>
            </a:r>
            <a:r>
              <a:rPr lang="en-US" dirty="0">
                <a:solidFill>
                  <a:srgbClr val="FF0000"/>
                </a:solidFill>
                <a:latin typeface="Cambria" panose="02040503050406030204" pitchFamily="18" charset="0"/>
                <a:ea typeface="Cambria" panose="02040503050406030204" pitchFamily="18" charset="0"/>
              </a:rPr>
              <a:t>product/machine/piece of equipment should have a sticker with the mandatory program details.</a:t>
            </a:r>
            <a:endParaRPr lang="bg-BG" dirty="0">
              <a:solidFill>
                <a:srgbClr val="FF0000"/>
              </a:solidFill>
              <a:latin typeface="Cambria" panose="02040503050406030204" pitchFamily="18" charset="0"/>
              <a:ea typeface="Cambria" panose="02040503050406030204" pitchFamily="18" charset="0"/>
            </a:endParaRPr>
          </a:p>
          <a:p>
            <a:pPr algn="just"/>
            <a:r>
              <a:rPr lang="en-US" i="1" dirty="0">
                <a:solidFill>
                  <a:srgbClr val="002060"/>
                </a:solidFill>
                <a:latin typeface="Cambria" panose="02040503050406030204" pitchFamily="18" charset="0"/>
                <a:ea typeface="Cambria" panose="02040503050406030204" pitchFamily="18" charset="0"/>
              </a:rPr>
              <a:t>The EU emblem should be accompanied by a funding statement “Co-funded by the European Union” mentioning. The funding statement “Co-funded by the European Union” shall always be spelled out in full in the operational language of the EU programme and relevant local language(s) and be placed next to the </a:t>
            </a:r>
            <a:r>
              <a:rPr lang="en-US" i="1" dirty="0" smtClean="0">
                <a:solidFill>
                  <a:srgbClr val="002060"/>
                </a:solidFill>
                <a:latin typeface="Cambria" panose="02040503050406030204" pitchFamily="18" charset="0"/>
                <a:ea typeface="Cambria" panose="02040503050406030204" pitchFamily="18" charset="0"/>
              </a:rPr>
              <a:t>emblem</a:t>
            </a:r>
            <a:r>
              <a:rPr lang="bg-BG" i="1" dirty="0">
                <a:solidFill>
                  <a:srgbClr val="002060"/>
                </a:solidFill>
                <a:latin typeface="Cambria" panose="02040503050406030204" pitchFamily="18" charset="0"/>
                <a:ea typeface="Cambria" panose="02040503050406030204" pitchFamily="18" charset="0"/>
              </a:rPr>
              <a:t> </a:t>
            </a:r>
            <a:r>
              <a:rPr lang="en-US" i="1" dirty="0" smtClean="0">
                <a:solidFill>
                  <a:srgbClr val="002060"/>
                </a:solidFill>
                <a:latin typeface="Cambria" panose="02040503050406030204" pitchFamily="18" charset="0"/>
                <a:ea typeface="Cambria" panose="02040503050406030204" pitchFamily="18" charset="0"/>
              </a:rPr>
              <a:t>(Guidelines for Applicants).</a:t>
            </a:r>
            <a:r>
              <a:rPr lang="bg-BG" b="1" i="1" dirty="0" smtClean="0">
                <a:solidFill>
                  <a:srgbClr val="002060"/>
                </a:solidFill>
                <a:latin typeface="Cambria" panose="02040503050406030204" pitchFamily="18" charset="0"/>
                <a:ea typeface="Cambria" panose="02040503050406030204" pitchFamily="18" charset="0"/>
              </a:rPr>
              <a:t> </a:t>
            </a:r>
            <a:endParaRPr lang="bg-BG" sz="2000" b="1" dirty="0">
              <a:solidFill>
                <a:srgbClr val="FF3300"/>
              </a:solidFill>
            </a:endParaRPr>
          </a:p>
        </p:txBody>
      </p:sp>
    </p:spTree>
    <p:extLst>
      <p:ext uri="{BB962C8B-B14F-4D97-AF65-F5344CB8AC3E}">
        <p14:creationId xmlns:p14="http://schemas.microsoft.com/office/powerpoint/2010/main" val="196255744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16" y="978151"/>
            <a:ext cx="9149894" cy="483183"/>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82160" y="972164"/>
            <a:ext cx="7523696" cy="51552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cs typeface="Calibri" panose="020F0502020204030204" pitchFamily="34" charset="0"/>
              </a:rPr>
              <a:t>Practical examples for the 2021-2027 programming period</a:t>
            </a:r>
            <a:endParaRPr lang="ru-RU" sz="2000" b="1" dirty="0">
              <a:solidFill>
                <a:schemeClr val="bg1"/>
              </a:solidFill>
              <a:effectLst>
                <a:outerShdw blurRad="50800" dist="38100" dir="2700000" algn="tl" rotWithShape="0">
                  <a:prstClr val="black">
                    <a:alpha val="40000"/>
                  </a:prstClr>
                </a:outerShdw>
              </a:effectLst>
              <a:cs typeface="Calibri" panose="020F0502020204030204" pitchFamily="34" charset="0"/>
            </a:endParaRPr>
          </a:p>
        </p:txBody>
      </p:sp>
      <p:sp>
        <p:nvSpPr>
          <p:cNvPr id="9" name="TextBox 8"/>
          <p:cNvSpPr txBox="1"/>
          <p:nvPr/>
        </p:nvSpPr>
        <p:spPr>
          <a:xfrm>
            <a:off x="273846" y="1556792"/>
            <a:ext cx="8843548" cy="4001095"/>
          </a:xfrm>
          <a:prstGeom prst="rect">
            <a:avLst/>
          </a:prstGeom>
          <a:noFill/>
        </p:spPr>
        <p:txBody>
          <a:bodyPr wrap="square" rtlCol="0">
            <a:spAutoFit/>
          </a:bodyPr>
          <a:lstStyle/>
          <a:p>
            <a:pPr marL="342900" indent="-342900" algn="just">
              <a:buFont typeface="Wingdings" panose="05000000000000000000" pitchFamily="2" charset="2"/>
              <a:buChar char="v"/>
            </a:pPr>
            <a:endParaRPr lang="en-US" b="1" dirty="0" smtClean="0">
              <a:solidFill>
                <a:srgbClr val="FF0000"/>
              </a:solidFill>
            </a:endParaRPr>
          </a:p>
          <a:p>
            <a:pPr marL="342900" indent="-342900" algn="just">
              <a:buFont typeface="Wingdings" panose="05000000000000000000" pitchFamily="2" charset="2"/>
              <a:buChar char="v"/>
            </a:pPr>
            <a:r>
              <a:rPr lang="en-US" b="1" dirty="0">
                <a:solidFill>
                  <a:srgbClr val="FF0000"/>
                </a:solidFill>
                <a:latin typeface="Calibri" panose="020F0502020204030204" pitchFamily="34" charset="0"/>
                <a:ea typeface="Cambria" panose="02040503050406030204" pitchFamily="18" charset="0"/>
                <a:cs typeface="Calibri" panose="020F0502020204030204" pitchFamily="34" charset="0"/>
              </a:rPr>
              <a:t>During the verification of expenses under BC 6 Costs for infrastructure and works, the following was found</a:t>
            </a:r>
            <a:r>
              <a:rPr lang="en-US"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Discrepancy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between the activities specified in the winning bidder's offer and those actually performed on site</a:t>
            </a: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Delays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in deadlines; </a:t>
            </a:r>
            <a:endPar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endParaRP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Replacements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of materials/activities that are not justified/approved in accordance with the relevant procedure</a:t>
            </a: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Missing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documents</a:t>
            </a: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Failure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to perform individual activities</a:t>
            </a: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Poor </a:t>
            </a:r>
            <a:r>
              <a:rPr lang="en-US" dirty="0">
                <a:solidFill>
                  <a:srgbClr val="FF0000"/>
                </a:solidFill>
                <a:latin typeface="Calibri" panose="020F0502020204030204" pitchFamily="34" charset="0"/>
                <a:ea typeface="Cambria" panose="02040503050406030204" pitchFamily="18" charset="0"/>
                <a:cs typeface="Calibri" panose="020F0502020204030204" pitchFamily="34" charset="0"/>
              </a:rPr>
              <a:t>quality of construction and installation works, lack of durability, leaks, peeling, etc</a:t>
            </a: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p>
          <a:p>
            <a:pPr marL="800100" lvl="1" indent="-342900" algn="just">
              <a:buFont typeface="Wingdings" panose="05000000000000000000" pitchFamily="2" charset="2"/>
              <a:buChar char="ü"/>
            </a:pPr>
            <a:r>
              <a:rPr lang="en-US" dirty="0" smtClean="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bg-BG" dirty="0">
              <a:solidFill>
                <a:srgbClr val="FF0000"/>
              </a:solidFill>
              <a:latin typeface="Calibri" panose="020F0502020204030204" pitchFamily="34" charset="0"/>
              <a:ea typeface="Cambria" panose="02040503050406030204" pitchFamily="18" charset="0"/>
              <a:cs typeface="Calibri" panose="020F0502020204030204" pitchFamily="34" charset="0"/>
            </a:endParaRPr>
          </a:p>
          <a:p>
            <a:pPr algn="just"/>
            <a:endParaRPr lang="bg-BG" sz="2000" b="1" dirty="0">
              <a:solidFill>
                <a:srgbClr val="FF3300"/>
              </a:solidFill>
            </a:endParaRPr>
          </a:p>
        </p:txBody>
      </p:sp>
    </p:spTree>
    <p:extLst>
      <p:ext uri="{BB962C8B-B14F-4D97-AF65-F5344CB8AC3E}">
        <p14:creationId xmlns:p14="http://schemas.microsoft.com/office/powerpoint/2010/main" val="15361706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38" y="1256029"/>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56637" y="1256029"/>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is National Control and how does it work?</a:t>
            </a:r>
          </a:p>
        </p:txBody>
      </p:sp>
      <p:sp>
        <p:nvSpPr>
          <p:cNvPr id="10" name="TextBox 9"/>
          <p:cNvSpPr txBox="1"/>
          <p:nvPr/>
        </p:nvSpPr>
        <p:spPr>
          <a:xfrm>
            <a:off x="432893" y="1938939"/>
            <a:ext cx="8371184" cy="1015663"/>
          </a:xfrm>
          <a:prstGeom prst="rect">
            <a:avLst/>
          </a:prstGeom>
          <a:noFill/>
        </p:spPr>
        <p:txBody>
          <a:bodyPr wrap="square" rtlCol="0">
            <a:spAutoFit/>
          </a:bodyPr>
          <a:lstStyle/>
          <a:p>
            <a:pPr algn="just"/>
            <a:r>
              <a:rPr lang="en-US" sz="2000" dirty="0" smtClean="0">
                <a:solidFill>
                  <a:srgbClr val="002060"/>
                </a:solidFill>
                <a:latin typeface="Calibri" panose="020F0502020204030204" pitchFamily="34" charset="0"/>
                <a:cs typeface="Calibri" panose="020F0502020204030204" pitchFamily="34" charset="0"/>
              </a:rPr>
              <a:t>NC checks </a:t>
            </a:r>
            <a:r>
              <a:rPr lang="en-US" sz="2000" dirty="0">
                <a:solidFill>
                  <a:srgbClr val="002060"/>
                </a:solidFill>
                <a:latin typeface="Calibri" panose="020F0502020204030204" pitchFamily="34" charset="0"/>
                <a:cs typeface="Calibri" panose="020F0502020204030204" pitchFamily="34" charset="0"/>
              </a:rPr>
              <a:t>the </a:t>
            </a:r>
            <a:r>
              <a:rPr lang="en-US" sz="2000" dirty="0" smtClean="0">
                <a:solidFill>
                  <a:srgbClr val="002060"/>
                </a:solidFill>
                <a:latin typeface="Calibri" panose="020F0502020204030204" pitchFamily="34" charset="0"/>
                <a:cs typeface="Calibri" panose="020F0502020204030204" pitchFamily="34" charset="0"/>
              </a:rPr>
              <a:t>expenditure </a:t>
            </a:r>
            <a:r>
              <a:rPr lang="en-US" sz="2000" dirty="0">
                <a:solidFill>
                  <a:srgbClr val="002060"/>
                </a:solidFill>
                <a:latin typeface="Calibri" panose="020F0502020204030204" pitchFamily="34" charset="0"/>
                <a:cs typeface="Calibri" panose="020F0502020204030204" pitchFamily="34" charset="0"/>
              </a:rPr>
              <a:t>declared by the partner during the reporting period by verifying</a:t>
            </a:r>
            <a:r>
              <a:rPr lang="en-US" sz="2000" dirty="0" smtClean="0">
                <a:solidFill>
                  <a:srgbClr val="002060"/>
                </a:solidFill>
                <a:latin typeface="Calibri" panose="020F0502020204030204" pitchFamily="34" charset="0"/>
                <a:cs typeface="Calibri" panose="020F0502020204030204" pitchFamily="34" charset="0"/>
              </a:rPr>
              <a:t>:</a:t>
            </a:r>
          </a:p>
          <a:p>
            <a:pPr algn="just"/>
            <a:endParaRPr lang="bg-BG" sz="2000" dirty="0">
              <a:solidFill>
                <a:srgbClr val="002060"/>
              </a:solidFill>
              <a:latin typeface="Calibri" panose="020F0502020204030204" pitchFamily="34" charset="0"/>
              <a:cs typeface="Calibri" panose="020F0502020204030204" pitchFamily="34" charset="0"/>
            </a:endParaRPr>
          </a:p>
        </p:txBody>
      </p:sp>
      <p:sp>
        <p:nvSpPr>
          <p:cNvPr id="11" name="TextBox 10"/>
          <p:cNvSpPr txBox="1"/>
          <p:nvPr/>
        </p:nvSpPr>
        <p:spPr>
          <a:xfrm>
            <a:off x="432892" y="2493744"/>
            <a:ext cx="8603603" cy="3785652"/>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the supply of goods, services, and construction </a:t>
            </a:r>
            <a:r>
              <a:rPr lang="en-US" sz="2000" dirty="0" smtClean="0">
                <a:solidFill>
                  <a:srgbClr val="002060"/>
                </a:solidFill>
                <a:latin typeface="Calibri" panose="020F0502020204030204" pitchFamily="34" charset="0"/>
                <a:cs typeface="Calibri" panose="020F0502020204030204" pitchFamily="34" charset="0"/>
              </a:rPr>
              <a:t>works </a:t>
            </a:r>
            <a:r>
              <a:rPr lang="en-US" sz="2000" dirty="0">
                <a:solidFill>
                  <a:srgbClr val="002060"/>
                </a:solidFill>
                <a:latin typeface="Calibri" panose="020F0502020204030204" pitchFamily="34" charset="0"/>
                <a:cs typeface="Calibri" panose="020F0502020204030204" pitchFamily="34" charset="0"/>
              </a:rPr>
              <a:t>performed</a:t>
            </a:r>
            <a:r>
              <a:rPr lang="en-US" sz="2000" dirty="0" smtClean="0">
                <a:solidFill>
                  <a:srgbClr val="002060"/>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conformity of the declared </a:t>
            </a:r>
            <a:r>
              <a:rPr lang="en-US" sz="2000" dirty="0" smtClean="0">
                <a:solidFill>
                  <a:srgbClr val="002060"/>
                </a:solidFill>
                <a:latin typeface="Calibri" panose="020F0502020204030204" pitchFamily="34" charset="0"/>
                <a:cs typeface="Calibri" panose="020F0502020204030204" pitchFamily="34" charset="0"/>
              </a:rPr>
              <a:t>expenditure;</a:t>
            </a:r>
          </a:p>
          <a:p>
            <a:pPr marL="285750" indent="-285750" algn="jus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compatibility of these expenses with European and national rules on the expenditure of funds, with program requirements, and, where applicable, with internal company </a:t>
            </a:r>
            <a:r>
              <a:rPr lang="en-US" sz="2000" dirty="0" smtClean="0">
                <a:solidFill>
                  <a:srgbClr val="002060"/>
                </a:solidFill>
                <a:latin typeface="Calibri" panose="020F0502020204030204" pitchFamily="34" charset="0"/>
                <a:cs typeface="Calibri" panose="020F0502020204030204" pitchFamily="34" charset="0"/>
              </a:rPr>
              <a:t>regulations.</a:t>
            </a:r>
          </a:p>
          <a:p>
            <a:pPr marL="285750" indent="-285750" algn="just">
              <a:buFont typeface="Wingdings" panose="05000000000000000000" pitchFamily="2" charset="2"/>
              <a:buChar char="ü"/>
            </a:pPr>
            <a:endParaRPr lang="en-US" sz="2000" dirty="0">
              <a:solidFill>
                <a:srgbClr val="00206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endParaRPr lang="en-US" sz="2000" dirty="0" smtClean="0">
              <a:solidFill>
                <a:srgbClr val="002060"/>
              </a:solidFill>
            </a:endParaRPr>
          </a:p>
          <a:p>
            <a:pPr algn="ctr"/>
            <a:r>
              <a:rPr lang="en-US" sz="2000" b="1" i="1" dirty="0" smtClean="0">
                <a:solidFill>
                  <a:srgbClr val="FF0000"/>
                </a:solidFill>
                <a:latin typeface="Calibri" panose="020F0502020204030204" pitchFamily="34" charset="0"/>
                <a:cs typeface="Calibri" panose="020F0502020204030204" pitchFamily="34" charset="0"/>
              </a:rPr>
              <a:t>The </a:t>
            </a:r>
            <a:r>
              <a:rPr lang="en-US" sz="2000" b="1" i="1" dirty="0">
                <a:solidFill>
                  <a:srgbClr val="FF0000"/>
                </a:solidFill>
                <a:latin typeface="Calibri" panose="020F0502020204030204" pitchFamily="34" charset="0"/>
                <a:cs typeface="Calibri" panose="020F0502020204030204" pitchFamily="34" charset="0"/>
              </a:rPr>
              <a:t>National Controller will not be assigned for the Project Partners, whose </a:t>
            </a:r>
            <a:r>
              <a:rPr lang="en-US" sz="2000" b="1" i="1" dirty="0" smtClean="0">
                <a:solidFill>
                  <a:srgbClr val="FF0000"/>
                </a:solidFill>
                <a:latin typeface="Calibri" panose="020F0502020204030204" pitchFamily="34" charset="0"/>
                <a:cs typeface="Calibri" panose="020F0502020204030204" pitchFamily="34" charset="0"/>
              </a:rPr>
              <a:t>expenditures </a:t>
            </a:r>
            <a:r>
              <a:rPr lang="en-US" sz="2000" b="1" i="1" dirty="0">
                <a:solidFill>
                  <a:srgbClr val="FF0000"/>
                </a:solidFill>
                <a:latin typeface="Calibri" panose="020F0502020204030204" pitchFamily="34" charset="0"/>
                <a:cs typeface="Calibri" panose="020F0502020204030204" pitchFamily="34" charset="0"/>
              </a:rPr>
              <a:t>for the reporting period are below </a:t>
            </a:r>
            <a:r>
              <a:rPr lang="en-US" sz="2000" b="1" i="1" u="sng" dirty="0">
                <a:solidFill>
                  <a:srgbClr val="FF0000"/>
                </a:solidFill>
                <a:latin typeface="Calibri" panose="020F0502020204030204" pitchFamily="34" charset="0"/>
                <a:cs typeface="Calibri" panose="020F0502020204030204" pitchFamily="34" charset="0"/>
              </a:rPr>
              <a:t>2 500 </a:t>
            </a:r>
            <a:r>
              <a:rPr lang="en-US" sz="2000" b="1" i="1" u="sng" dirty="0" smtClean="0">
                <a:solidFill>
                  <a:srgbClr val="FF0000"/>
                </a:solidFill>
                <a:latin typeface="Calibri" panose="020F0502020204030204" pitchFamily="34" charset="0"/>
                <a:cs typeface="Calibri" panose="020F0502020204030204" pitchFamily="34" charset="0"/>
              </a:rPr>
              <a:t>EUR</a:t>
            </a:r>
            <a:r>
              <a:rPr lang="en-US" sz="2000" b="1" i="1" dirty="0" smtClean="0">
                <a:solidFill>
                  <a:srgbClr val="FF0000"/>
                </a:solidFill>
                <a:latin typeface="Calibri" panose="020F0502020204030204" pitchFamily="34" charset="0"/>
                <a:cs typeface="Calibri" panose="020F0502020204030204" pitchFamily="34" charset="0"/>
              </a:rPr>
              <a:t>; </a:t>
            </a:r>
          </a:p>
          <a:p>
            <a:pPr algn="ctr"/>
            <a:r>
              <a:rPr lang="en-US" sz="2000" b="1" i="1" dirty="0">
                <a:solidFill>
                  <a:srgbClr val="FF0000"/>
                </a:solidFill>
                <a:latin typeface="Calibri" panose="020F0502020204030204" pitchFamily="34" charset="0"/>
                <a:cs typeface="Calibri" panose="020F0502020204030204" pitchFamily="34" charset="0"/>
              </a:rPr>
              <a:t>Expenditure will be validated by NC from Bulgaria/ </a:t>
            </a:r>
            <a:r>
              <a:rPr lang="en-US" sz="2000" b="1" i="1" dirty="0" err="1">
                <a:solidFill>
                  <a:srgbClr val="FF0000"/>
                </a:solidFill>
                <a:latin typeface="Calibri" panose="020F0502020204030204" pitchFamily="34" charset="0"/>
                <a:cs typeface="Calibri" panose="020F0502020204030204" pitchFamily="34" charset="0"/>
              </a:rPr>
              <a:t>Türkiye</a:t>
            </a:r>
            <a:r>
              <a:rPr lang="en-US" sz="2000" b="1" i="1" dirty="0">
                <a:solidFill>
                  <a:srgbClr val="FF0000"/>
                </a:solidFill>
                <a:latin typeface="Calibri" panose="020F0502020204030204" pitchFamily="34" charset="0"/>
                <a:cs typeface="Calibri" panose="020F0502020204030204" pitchFamily="34" charset="0"/>
              </a:rPr>
              <a:t> within a period of 45 (forty-five) </a:t>
            </a:r>
            <a:r>
              <a:rPr lang="en-US" sz="2000" b="1" i="1" dirty="0" smtClean="0">
                <a:solidFill>
                  <a:srgbClr val="FF0000"/>
                </a:solidFill>
                <a:latin typeface="Calibri" panose="020F0502020204030204" pitchFamily="34" charset="0"/>
                <a:cs typeface="Calibri" panose="020F0502020204030204" pitchFamily="34" charset="0"/>
              </a:rPr>
              <a:t>days from </a:t>
            </a:r>
            <a:r>
              <a:rPr lang="en-US" sz="2000" b="1" i="1" dirty="0">
                <a:solidFill>
                  <a:srgbClr val="FF0000"/>
                </a:solidFill>
                <a:latin typeface="Calibri" panose="020F0502020204030204" pitchFamily="34" charset="0"/>
                <a:cs typeface="Calibri" panose="020F0502020204030204" pitchFamily="34" charset="0"/>
              </a:rPr>
              <a:t>the date of submission of the Request for National Control (Annex 5</a:t>
            </a:r>
            <a:r>
              <a:rPr lang="en-US" sz="2000" b="1" i="1" dirty="0" smtClean="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3509081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052736"/>
            <a:ext cx="8964488" cy="5201424"/>
          </a:xfrm>
          <a:prstGeom prst="rect">
            <a:avLst/>
          </a:prstGeom>
        </p:spPr>
        <p:txBody>
          <a:bodyPr wrap="square">
            <a:spAutoFit/>
          </a:bodyPr>
          <a:lstStyle/>
          <a:p>
            <a:pPr algn="just"/>
            <a:r>
              <a:rPr lang="en-US" sz="2000" b="1" dirty="0">
                <a:solidFill>
                  <a:srgbClr val="002060"/>
                </a:solidFill>
                <a:latin typeface="Calibri" panose="020F0502020204030204" pitchFamily="34" charset="0"/>
                <a:cs typeface="Calibri" panose="020F0502020204030204" pitchFamily="34" charset="0"/>
              </a:rPr>
              <a:t>Indicators of fraud ("red flags") related to the conducted public procurement procedure</a:t>
            </a:r>
            <a:r>
              <a:rPr lang="en-US" sz="2000" b="1" dirty="0" smtClean="0">
                <a:solidFill>
                  <a:srgbClr val="002060"/>
                </a:solidFill>
                <a:latin typeface="Calibri" panose="020F0502020204030204" pitchFamily="34" charset="0"/>
                <a:cs typeface="Calibri" panose="020F0502020204030204" pitchFamily="34" charset="0"/>
              </a:rPr>
              <a:t>:</a:t>
            </a:r>
          </a:p>
          <a:p>
            <a:pPr algn="just"/>
            <a:endParaRPr lang="en-US" sz="2000" b="1" dirty="0">
              <a:solidFill>
                <a:srgbClr val="002060"/>
              </a:solidFill>
              <a:latin typeface="Calibri" panose="020F0502020204030204" pitchFamily="34" charset="0"/>
              <a:cs typeface="Calibri" panose="020F0502020204030204" pitchFamily="34" charset="0"/>
            </a:endParaRPr>
          </a:p>
          <a:p>
            <a:pPr algn="just"/>
            <a:r>
              <a:rPr lang="en-US" sz="2000" b="1" dirty="0">
                <a:solidFill>
                  <a:srgbClr val="002060"/>
                </a:solidFill>
                <a:latin typeface="Calibri" panose="020F0502020204030204" pitchFamily="34" charset="0"/>
                <a:cs typeface="Calibri" panose="020F0502020204030204" pitchFamily="34" charset="0"/>
              </a:rPr>
              <a:t>Conflict of interest (as defined in </a:t>
            </a:r>
            <a:r>
              <a:rPr lang="en-US" sz="2000" b="1" dirty="0" smtClean="0">
                <a:solidFill>
                  <a:srgbClr val="002060"/>
                </a:solidFill>
                <a:latin typeface="Calibri" panose="020F0502020204030204" pitchFamily="34" charset="0"/>
                <a:cs typeface="Calibri" panose="020F0502020204030204" pitchFamily="34" charset="0"/>
              </a:rPr>
              <a:t>PIM)</a:t>
            </a:r>
            <a:endParaRPr lang="en-US" sz="2000" b="1" dirty="0">
              <a:solidFill>
                <a:srgbClr val="002060"/>
              </a:solidFill>
              <a:latin typeface="Calibri" panose="020F0502020204030204" pitchFamily="34" charset="0"/>
              <a:cs typeface="Calibri" panose="020F0502020204030204" pitchFamily="34" charset="0"/>
            </a:endParaRPr>
          </a:p>
          <a:p>
            <a:pPr algn="just"/>
            <a:endParaRPr lang="en-US" sz="2000" dirty="0">
              <a:solidFill>
                <a:srgbClr val="002060"/>
              </a:solidFill>
              <a:latin typeface="Calibri" panose="020F0502020204030204" pitchFamily="34" charset="0"/>
              <a:cs typeface="Calibri" panose="020F0502020204030204" pitchFamily="34" charset="0"/>
            </a:endParaRPr>
          </a:p>
          <a:p>
            <a:pPr algn="just"/>
            <a:r>
              <a:rPr lang="en-US" sz="2000" dirty="0">
                <a:solidFill>
                  <a:srgbClr val="002060"/>
                </a:solidFill>
                <a:latin typeface="Calibri" panose="020F0502020204030204" pitchFamily="34" charset="0"/>
                <a:cs typeface="Calibri" panose="020F0502020204030204" pitchFamily="34" charset="0"/>
              </a:rPr>
              <a:t>A conflict of interest may arise when an employee of the contracting authority (manager, member of the commission conducting the procedure, employee involved in the preparation and/or conduct of the specific public procurement procedure) has undeclared interests in relation to a specific contract or contractor/economic operator. </a:t>
            </a:r>
            <a:endParaRPr lang="en-US" sz="2000" dirty="0" smtClean="0">
              <a:solidFill>
                <a:srgbClr val="002060"/>
              </a:solidFill>
              <a:latin typeface="Calibri" panose="020F0502020204030204" pitchFamily="34" charset="0"/>
              <a:cs typeface="Calibri" panose="020F0502020204030204" pitchFamily="34" charset="0"/>
            </a:endParaRPr>
          </a:p>
          <a:p>
            <a:pPr algn="just"/>
            <a:endParaRPr lang="en-US" sz="2000" dirty="0">
              <a:solidFill>
                <a:srgbClr val="002060"/>
              </a:solidFill>
              <a:latin typeface="Calibri" panose="020F0502020204030204" pitchFamily="34" charset="0"/>
              <a:cs typeface="Calibri" panose="020F0502020204030204" pitchFamily="34" charset="0"/>
            </a:endParaRPr>
          </a:p>
          <a:p>
            <a:pPr algn="just"/>
            <a:r>
              <a:rPr lang="en-US" sz="2000" dirty="0" smtClean="0">
                <a:solidFill>
                  <a:srgbClr val="002060"/>
                </a:solidFill>
                <a:latin typeface="Calibri" panose="020F0502020204030204" pitchFamily="34" charset="0"/>
                <a:cs typeface="Calibri" panose="020F0502020204030204" pitchFamily="34" charset="0"/>
              </a:rPr>
              <a:t>A </a:t>
            </a:r>
            <a:r>
              <a:rPr lang="en-US" sz="2000" dirty="0">
                <a:solidFill>
                  <a:srgbClr val="002060"/>
                </a:solidFill>
                <a:latin typeface="Calibri" panose="020F0502020204030204" pitchFamily="34" charset="0"/>
                <a:cs typeface="Calibri" panose="020F0502020204030204" pitchFamily="34" charset="0"/>
              </a:rPr>
              <a:t>suspicion of a conflict of interest may arise if one or more of the following circumstances exist... (listed in the document); </a:t>
            </a:r>
            <a:endParaRPr lang="ru-RU" sz="2000" dirty="0" smtClean="0">
              <a:solidFill>
                <a:srgbClr val="002060"/>
              </a:solidFill>
              <a:latin typeface="Calibri" panose="020F0502020204030204" pitchFamily="34" charset="0"/>
              <a:cs typeface="Calibri" panose="020F0502020204030204" pitchFamily="34" charset="0"/>
            </a:endParaRPr>
          </a:p>
          <a:p>
            <a:pPr algn="just"/>
            <a:endParaRPr lang="en-US" sz="2400" dirty="0" smtClean="0"/>
          </a:p>
          <a:p>
            <a:pPr marL="342900" indent="-342900" algn="just">
              <a:buFont typeface="Wingdings" panose="05000000000000000000" pitchFamily="2" charset="2"/>
              <a:buChar char="v"/>
            </a:pPr>
            <a:r>
              <a:rPr lang="en-US" sz="2400" i="1" dirty="0" smtClean="0">
                <a:solidFill>
                  <a:srgbClr val="C00000"/>
                </a:solidFill>
                <a:latin typeface="Calibri" panose="020F0502020204030204" pitchFamily="34" charset="0"/>
                <a:cs typeface="Calibri" panose="020F0502020204030204" pitchFamily="34" charset="0"/>
              </a:rPr>
              <a:t>Annex </a:t>
            </a:r>
            <a:r>
              <a:rPr lang="en-US" sz="2400" i="1" dirty="0">
                <a:solidFill>
                  <a:srgbClr val="C00000"/>
                </a:solidFill>
                <a:latin typeface="Calibri" panose="020F0502020204030204" pitchFamily="34" charset="0"/>
                <a:cs typeface="Calibri" panose="020F0502020204030204" pitchFamily="34" charset="0"/>
              </a:rPr>
              <a:t>10 </a:t>
            </a:r>
            <a:r>
              <a:rPr lang="en-US" sz="2400" i="1" dirty="0" smtClean="0">
                <a:solidFill>
                  <a:srgbClr val="C00000"/>
                </a:solidFill>
                <a:latin typeface="Calibri" panose="020F0502020204030204" pitchFamily="34" charset="0"/>
                <a:cs typeface="Calibri" panose="020F0502020204030204" pitchFamily="34" charset="0"/>
              </a:rPr>
              <a:t>(PIM) – </a:t>
            </a:r>
            <a:r>
              <a:rPr lang="en-US" sz="2400" i="1" dirty="0">
                <a:solidFill>
                  <a:srgbClr val="C00000"/>
                </a:solidFill>
                <a:latin typeface="Calibri" panose="020F0502020204030204" pitchFamily="34" charset="0"/>
                <a:cs typeface="Calibri" panose="020F0502020204030204" pitchFamily="34" charset="0"/>
              </a:rPr>
              <a:t>Declaration of conflict of interests </a:t>
            </a:r>
            <a:r>
              <a:rPr lang="en-US" sz="2400" i="1" dirty="0" smtClean="0">
                <a:solidFill>
                  <a:srgbClr val="C00000"/>
                </a:solidFill>
                <a:latin typeface="Calibri" panose="020F0502020204030204" pitchFamily="34" charset="0"/>
                <a:cs typeface="Calibri" panose="020F0502020204030204" pitchFamily="34" charset="0"/>
              </a:rPr>
              <a:t>check is to be filled – in for each contract. </a:t>
            </a:r>
            <a:endParaRPr lang="ru-RU" sz="2400" i="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50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268760"/>
            <a:ext cx="9149894" cy="432048"/>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latin typeface="Calibri" panose="020F0502020204030204" pitchFamily="34" charset="0"/>
                <a:cs typeface="Calibri" panose="020F0502020204030204" pitchFamily="34" charset="0"/>
              </a:rPr>
              <a:t>Definition (acc. PIM)</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bg-BG" b="1" dirty="0">
              <a:latin typeface="Calibri" panose="020F0502020204030204" pitchFamily="34" charset="0"/>
              <a:cs typeface="Calibri" panose="020F0502020204030204" pitchFamily="34" charset="0"/>
            </a:endParaRPr>
          </a:p>
        </p:txBody>
      </p:sp>
      <p:sp>
        <p:nvSpPr>
          <p:cNvPr id="9" name="TextBox 8"/>
          <p:cNvSpPr txBox="1"/>
          <p:nvPr/>
        </p:nvSpPr>
        <p:spPr>
          <a:xfrm>
            <a:off x="395536" y="1988840"/>
            <a:ext cx="8424936" cy="4093428"/>
          </a:xfrm>
          <a:prstGeom prst="rect">
            <a:avLst/>
          </a:prstGeom>
          <a:noFill/>
        </p:spPr>
        <p:txBody>
          <a:bodyPr wrap="square" rtlCol="0">
            <a:spAutoFit/>
          </a:bodyPr>
          <a:lstStyle/>
          <a:p>
            <a:pPr algn="just"/>
            <a:r>
              <a:rPr lang="ru-RU" sz="2000" dirty="0" smtClean="0">
                <a:solidFill>
                  <a:srgbClr val="002060"/>
                </a:solidFill>
                <a:latin typeface="Calibri" panose="020F0502020204030204" pitchFamily="34" charset="0"/>
                <a:cs typeface="Calibri" panose="020F0502020204030204" pitchFamily="34" charset="0"/>
              </a:rPr>
              <a:t>„</a:t>
            </a:r>
            <a:r>
              <a:rPr lang="en-US" sz="2000" dirty="0" smtClean="0">
                <a:solidFill>
                  <a:srgbClr val="002060"/>
                </a:solidFill>
                <a:latin typeface="Calibri" panose="020F0502020204030204" pitchFamily="34" charset="0"/>
                <a:cs typeface="Calibri" panose="020F0502020204030204" pitchFamily="34" charset="0"/>
              </a:rPr>
              <a:t>A</a:t>
            </a:r>
            <a:r>
              <a:rPr lang="en-US" sz="2000" dirty="0">
                <a:solidFill>
                  <a:srgbClr val="002060"/>
                </a:solidFill>
                <a:latin typeface="Calibri" panose="020F0502020204030204" pitchFamily="34" charset="0"/>
                <a:cs typeface="Calibri" panose="020F0502020204030204" pitchFamily="34" charset="0"/>
              </a:rPr>
              <a:t> conflict of </a:t>
            </a:r>
            <a:r>
              <a:rPr lang="en-US" sz="2000" dirty="0" smtClean="0">
                <a:solidFill>
                  <a:srgbClr val="002060"/>
                </a:solidFill>
                <a:latin typeface="Calibri" panose="020F0502020204030204" pitchFamily="34" charset="0"/>
                <a:cs typeface="Calibri" panose="020F0502020204030204" pitchFamily="34" charset="0"/>
              </a:rPr>
              <a:t>interests”  </a:t>
            </a:r>
            <a:r>
              <a:rPr lang="en-US" sz="2000" dirty="0">
                <a:solidFill>
                  <a:srgbClr val="002060"/>
                </a:solidFill>
                <a:latin typeface="Calibri" panose="020F0502020204030204" pitchFamily="34" charset="0"/>
                <a:cs typeface="Calibri" panose="020F0502020204030204" pitchFamily="34" charset="0"/>
              </a:rPr>
              <a:t>exists where the impartial and objective exercise of the functions of a financial actor or other person, as referred to in paragraph 1, is compromised for reasons involving family, emotional life, political or national affinity, economic interest or any other direct or indirect personal interest</a:t>
            </a:r>
            <a:r>
              <a:rPr lang="en-US" sz="2000" dirty="0" smtClean="0">
                <a:solidFill>
                  <a:srgbClr val="002060"/>
                </a:solidFill>
                <a:latin typeface="Calibri" panose="020F0502020204030204" pitchFamily="34" charset="0"/>
                <a:cs typeface="Calibri" panose="020F0502020204030204" pitchFamily="34" charset="0"/>
              </a:rPr>
              <a:t>.</a:t>
            </a:r>
            <a:endParaRPr lang="ru-RU" sz="2000" dirty="0">
              <a:solidFill>
                <a:srgbClr val="002060"/>
              </a:solidFill>
              <a:latin typeface="Calibri" panose="020F0502020204030204" pitchFamily="34" charset="0"/>
              <a:cs typeface="Calibri" panose="020F0502020204030204" pitchFamily="34" charset="0"/>
            </a:endParaRPr>
          </a:p>
          <a:p>
            <a:pPr algn="just"/>
            <a:endParaRPr lang="en-US" sz="2000" dirty="0" smtClean="0">
              <a:solidFill>
                <a:srgbClr val="002060"/>
              </a:solidFill>
              <a:latin typeface="Calibri" panose="020F0502020204030204" pitchFamily="34" charset="0"/>
              <a:cs typeface="Calibri" panose="020F0502020204030204" pitchFamily="34" charset="0"/>
            </a:endParaRPr>
          </a:p>
          <a:p>
            <a:pPr algn="just"/>
            <a:r>
              <a:rPr lang="en-US" sz="2000" dirty="0" smtClean="0">
                <a:solidFill>
                  <a:srgbClr val="002060"/>
                </a:solidFill>
                <a:latin typeface="Calibri" panose="020F0502020204030204" pitchFamily="34" charset="0"/>
                <a:cs typeface="Calibri" panose="020F0502020204030204" pitchFamily="34" charset="0"/>
              </a:rPr>
              <a:t>Financial </a:t>
            </a:r>
            <a:r>
              <a:rPr lang="en-US" sz="2000" dirty="0">
                <a:solidFill>
                  <a:srgbClr val="002060"/>
                </a:solidFill>
                <a:latin typeface="Calibri" panose="020F0502020204030204" pitchFamily="34" charset="0"/>
                <a:cs typeface="Calibri" panose="020F0502020204030204" pitchFamily="34" charset="0"/>
              </a:rPr>
              <a:t>actors within the meaning of </a:t>
            </a:r>
            <a:r>
              <a:rPr lang="en-US" sz="2000" dirty="0" smtClean="0">
                <a:solidFill>
                  <a:srgbClr val="002060"/>
                </a:solidFill>
                <a:latin typeface="Calibri" panose="020F0502020204030204" pitchFamily="34" charset="0"/>
                <a:cs typeface="Calibri" panose="020F0502020204030204" pitchFamily="34" charset="0"/>
              </a:rPr>
              <a:t>the above text and </a:t>
            </a:r>
            <a:r>
              <a:rPr lang="en-US" sz="2000" dirty="0">
                <a:solidFill>
                  <a:srgbClr val="002060"/>
                </a:solidFill>
                <a:latin typeface="Calibri" panose="020F0502020204030204" pitchFamily="34" charset="0"/>
                <a:cs typeface="Calibri" panose="020F0502020204030204" pitchFamily="34" charset="0"/>
              </a:rPr>
              <a:t>other persons, including national authorities at any level, involved in budget implementation under direct, indirect and shared management, including acts preparatory thereto, audit or control, shall not take any action which may bring their own interests into conflict with those of the Union. </a:t>
            </a:r>
            <a:r>
              <a:rPr lang="en-US" sz="2000" u="sng" dirty="0">
                <a:solidFill>
                  <a:srgbClr val="002060"/>
                </a:solidFill>
                <a:latin typeface="Calibri" panose="020F0502020204030204" pitchFamily="34" charset="0"/>
                <a:cs typeface="Calibri" panose="020F0502020204030204" pitchFamily="34" charset="0"/>
              </a:rPr>
              <a:t>They shall also take appropriate measures to prevent a conflict of interests </a:t>
            </a:r>
            <a:r>
              <a:rPr lang="en-US" sz="2000" dirty="0">
                <a:solidFill>
                  <a:srgbClr val="002060"/>
                </a:solidFill>
                <a:latin typeface="Calibri" panose="020F0502020204030204" pitchFamily="34" charset="0"/>
                <a:cs typeface="Calibri" panose="020F0502020204030204" pitchFamily="34" charset="0"/>
              </a:rPr>
              <a:t>from arising in the functions under their responsibility and to address situations which may objectively be perceived as a conflict of interests</a:t>
            </a:r>
            <a:r>
              <a:rPr lang="en-US" sz="2000" dirty="0" smtClean="0">
                <a:solidFill>
                  <a:srgbClr val="002060"/>
                </a:solidFill>
                <a:latin typeface="Calibri" panose="020F0502020204030204" pitchFamily="34" charset="0"/>
                <a:cs typeface="Calibri" panose="020F0502020204030204" pitchFamily="34" charset="0"/>
              </a:rPr>
              <a:t>.</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557860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80728"/>
            <a:ext cx="9149894" cy="432048"/>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Examples</a:t>
            </a:r>
            <a:endParaRPr lang="bg-BG" sz="2000" b="1" dirty="0">
              <a:latin typeface="Calibri" panose="020F0502020204030204" pitchFamily="34" charset="0"/>
              <a:cs typeface="Calibri" panose="020F0502020204030204" pitchFamily="34" charset="0"/>
            </a:endParaRPr>
          </a:p>
        </p:txBody>
      </p:sp>
      <p:sp>
        <p:nvSpPr>
          <p:cNvPr id="6" name="Rectangle 5"/>
          <p:cNvSpPr/>
          <p:nvPr/>
        </p:nvSpPr>
        <p:spPr>
          <a:xfrm>
            <a:off x="107504" y="1772816"/>
            <a:ext cx="8928992" cy="4524315"/>
          </a:xfrm>
          <a:prstGeom prst="rect">
            <a:avLst/>
          </a:prstGeom>
        </p:spPr>
        <p:txBody>
          <a:bodyPr wrap="square">
            <a:spAutoFit/>
          </a:bodyPr>
          <a:lstStyle/>
          <a:p>
            <a:r>
              <a:rPr lang="en-US" b="1" dirty="0" smtClean="0">
                <a:solidFill>
                  <a:srgbClr val="002060"/>
                </a:solidFill>
                <a:latin typeface="Calibri" panose="020F0502020204030204" pitchFamily="34" charset="0"/>
                <a:cs typeface="Calibri" panose="020F0502020204030204" pitchFamily="34" charset="0"/>
              </a:rPr>
              <a:t>Situation </a:t>
            </a:r>
            <a:r>
              <a:rPr lang="en-US" b="1" dirty="0">
                <a:solidFill>
                  <a:srgbClr val="002060"/>
                </a:solidFill>
                <a:latin typeface="Calibri" panose="020F0502020204030204" pitchFamily="34" charset="0"/>
                <a:cs typeface="Calibri" panose="020F0502020204030204" pitchFamily="34" charset="0"/>
              </a:rPr>
              <a:t>1</a:t>
            </a:r>
            <a:r>
              <a:rPr lang="en-US" b="1" dirty="0" smtClean="0">
                <a:solidFill>
                  <a:srgbClr val="002060"/>
                </a:solidFill>
                <a:latin typeface="Calibri" panose="020F0502020204030204" pitchFamily="34" charset="0"/>
                <a:cs typeface="Calibri" panose="020F0502020204030204" pitchFamily="34" charset="0"/>
              </a:rPr>
              <a:t>:</a:t>
            </a:r>
          </a:p>
          <a:p>
            <a:r>
              <a:rPr lang="en-US" dirty="0" smtClean="0">
                <a:solidFill>
                  <a:srgbClr val="002060"/>
                </a:solidFill>
                <a:latin typeface="Calibri" panose="020F0502020204030204" pitchFamily="34" charset="0"/>
                <a:cs typeface="Calibri" panose="020F0502020204030204" pitchFamily="34" charset="0"/>
              </a:rPr>
              <a:t>The </a:t>
            </a:r>
            <a:r>
              <a:rPr lang="en-US" dirty="0">
                <a:solidFill>
                  <a:srgbClr val="002060"/>
                </a:solidFill>
                <a:latin typeface="Calibri" panose="020F0502020204030204" pitchFamily="34" charset="0"/>
                <a:cs typeface="Calibri" panose="020F0502020204030204" pitchFamily="34" charset="0"/>
              </a:rPr>
              <a:t>representative of a beneficiary that has received funding from a European fund concludes a contract for an external service/supply with a company in which he is a partner</a:t>
            </a:r>
            <a:r>
              <a:rPr lang="en-US" dirty="0" smtClean="0">
                <a:solidFill>
                  <a:srgbClr val="002060"/>
                </a:solidFill>
                <a:latin typeface="Calibri" panose="020F0502020204030204" pitchFamily="34" charset="0"/>
                <a:cs typeface="Calibri" panose="020F0502020204030204" pitchFamily="34" charset="0"/>
              </a:rPr>
              <a:t>.</a:t>
            </a:r>
          </a:p>
          <a:p>
            <a:pPr algn="r"/>
            <a:endParaRPr lang="en-US" b="1" dirty="0" smtClean="0">
              <a:solidFill>
                <a:srgbClr val="002060"/>
              </a:solidFill>
              <a:latin typeface="Calibri" panose="020F0502020204030204" pitchFamily="34" charset="0"/>
              <a:cs typeface="Calibri" panose="020F0502020204030204" pitchFamily="34" charset="0"/>
            </a:endParaRPr>
          </a:p>
          <a:p>
            <a:pPr algn="r"/>
            <a:r>
              <a:rPr lang="en-US" b="1" dirty="0" smtClean="0">
                <a:solidFill>
                  <a:srgbClr val="002060"/>
                </a:solidFill>
                <a:latin typeface="Calibri" panose="020F0502020204030204" pitchFamily="34" charset="0"/>
                <a:cs typeface="Calibri" panose="020F0502020204030204" pitchFamily="34" charset="0"/>
              </a:rPr>
              <a:t>Analysis: </a:t>
            </a:r>
          </a:p>
          <a:p>
            <a:pPr algn="r"/>
            <a:r>
              <a:rPr lang="en-US" dirty="0" smtClean="0">
                <a:solidFill>
                  <a:srgbClr val="002060"/>
                </a:solidFill>
                <a:latin typeface="Calibri" panose="020F0502020204030204" pitchFamily="34" charset="0"/>
                <a:cs typeface="Calibri" panose="020F0502020204030204" pitchFamily="34" charset="0"/>
              </a:rPr>
              <a:t>The </a:t>
            </a:r>
            <a:r>
              <a:rPr lang="en-US" dirty="0">
                <a:solidFill>
                  <a:srgbClr val="002060"/>
                </a:solidFill>
                <a:latin typeface="Calibri" panose="020F0502020204030204" pitchFamily="34" charset="0"/>
                <a:cs typeface="Calibri" panose="020F0502020204030204" pitchFamily="34" charset="0"/>
              </a:rPr>
              <a:t>representative of the beneficiary cannot impartially assign an obligation and control the performance of the service/supply by a company in which he is a partner, i.e. control himself</a:t>
            </a:r>
            <a:r>
              <a:rPr lang="en-US" dirty="0" smtClean="0">
                <a:solidFill>
                  <a:srgbClr val="002060"/>
                </a:solidFill>
                <a:latin typeface="Calibri" panose="020F0502020204030204" pitchFamily="34" charset="0"/>
                <a:cs typeface="Calibri" panose="020F0502020204030204" pitchFamily="34" charset="0"/>
              </a:rPr>
              <a:t>.</a:t>
            </a:r>
          </a:p>
          <a:p>
            <a:pPr algn="r"/>
            <a:endParaRPr lang="en-US" dirty="0" smtClean="0">
              <a:solidFill>
                <a:srgbClr val="002060"/>
              </a:solidFill>
              <a:latin typeface="Calibri" panose="020F0502020204030204" pitchFamily="34" charset="0"/>
              <a:cs typeface="Calibri" panose="020F0502020204030204" pitchFamily="34" charset="0"/>
            </a:endParaRPr>
          </a:p>
          <a:p>
            <a:pPr algn="r"/>
            <a:endParaRPr lang="en-US" dirty="0" smtClean="0">
              <a:solidFill>
                <a:srgbClr val="002060"/>
              </a:solidFill>
              <a:latin typeface="Calibri" panose="020F0502020204030204" pitchFamily="34" charset="0"/>
              <a:cs typeface="Calibri" panose="020F0502020204030204" pitchFamily="34" charset="0"/>
            </a:endParaRPr>
          </a:p>
          <a:p>
            <a:r>
              <a:rPr lang="en-US" b="1" dirty="0" smtClean="0">
                <a:solidFill>
                  <a:srgbClr val="002060"/>
                </a:solidFill>
                <a:latin typeface="Calibri" panose="020F0502020204030204" pitchFamily="34" charset="0"/>
                <a:cs typeface="Calibri" panose="020F0502020204030204" pitchFamily="34" charset="0"/>
              </a:rPr>
              <a:t>Situation </a:t>
            </a:r>
            <a:r>
              <a:rPr lang="en-US" b="1" dirty="0">
                <a:solidFill>
                  <a:srgbClr val="002060"/>
                </a:solidFill>
                <a:latin typeface="Calibri" panose="020F0502020204030204" pitchFamily="34" charset="0"/>
                <a:cs typeface="Calibri" panose="020F0502020204030204" pitchFamily="34" charset="0"/>
              </a:rPr>
              <a:t>2</a:t>
            </a:r>
            <a:r>
              <a:rPr lang="en-US" b="1" dirty="0" smtClean="0">
                <a:solidFill>
                  <a:srgbClr val="002060"/>
                </a:solidFill>
                <a:latin typeface="Calibri" panose="020F0502020204030204" pitchFamily="34" charset="0"/>
                <a:cs typeface="Calibri" panose="020F0502020204030204" pitchFamily="34" charset="0"/>
              </a:rPr>
              <a:t>:</a:t>
            </a:r>
          </a:p>
          <a:p>
            <a:r>
              <a:rPr lang="en-US" dirty="0" smtClean="0">
                <a:solidFill>
                  <a:srgbClr val="002060"/>
                </a:solidFill>
                <a:latin typeface="Calibri" panose="020F0502020204030204" pitchFamily="34" charset="0"/>
                <a:cs typeface="Calibri" panose="020F0502020204030204" pitchFamily="34" charset="0"/>
              </a:rPr>
              <a:t>A </a:t>
            </a:r>
            <a:r>
              <a:rPr lang="en-US" dirty="0">
                <a:solidFill>
                  <a:srgbClr val="002060"/>
                </a:solidFill>
                <a:latin typeface="Calibri" panose="020F0502020204030204" pitchFamily="34" charset="0"/>
                <a:cs typeface="Calibri" panose="020F0502020204030204" pitchFamily="34" charset="0"/>
              </a:rPr>
              <a:t>beneficiary concludes a contract for an external service/supply with a company and the representatives of both companies are partners in a third company</a:t>
            </a:r>
            <a:r>
              <a:rPr lang="en-US" dirty="0" smtClean="0">
                <a:solidFill>
                  <a:srgbClr val="002060"/>
                </a:solidFill>
                <a:latin typeface="Calibri" panose="020F0502020204030204" pitchFamily="34" charset="0"/>
                <a:cs typeface="Calibri" panose="020F0502020204030204" pitchFamily="34" charset="0"/>
              </a:rPr>
              <a:t>.</a:t>
            </a:r>
          </a:p>
          <a:p>
            <a:pPr algn="r"/>
            <a:endParaRPr lang="en-US" b="1" dirty="0" smtClean="0">
              <a:solidFill>
                <a:srgbClr val="002060"/>
              </a:solidFill>
              <a:latin typeface="Calibri" panose="020F0502020204030204" pitchFamily="34" charset="0"/>
              <a:cs typeface="Calibri" panose="020F0502020204030204" pitchFamily="34" charset="0"/>
            </a:endParaRPr>
          </a:p>
          <a:p>
            <a:pPr algn="r"/>
            <a:r>
              <a:rPr lang="en-US" b="1" dirty="0" smtClean="0">
                <a:solidFill>
                  <a:srgbClr val="002060"/>
                </a:solidFill>
                <a:latin typeface="Calibri" panose="020F0502020204030204" pitchFamily="34" charset="0"/>
                <a:cs typeface="Calibri" panose="020F0502020204030204" pitchFamily="34" charset="0"/>
              </a:rPr>
              <a:t>Analysis:</a:t>
            </a:r>
          </a:p>
          <a:p>
            <a:pPr algn="r"/>
            <a:r>
              <a:rPr lang="en-US" dirty="0" smtClean="0">
                <a:solidFill>
                  <a:srgbClr val="002060"/>
                </a:solidFill>
                <a:latin typeface="Calibri" panose="020F0502020204030204" pitchFamily="34" charset="0"/>
                <a:cs typeface="Calibri" panose="020F0502020204030204" pitchFamily="34" charset="0"/>
              </a:rPr>
              <a:t>There </a:t>
            </a:r>
            <a:r>
              <a:rPr lang="en-US" dirty="0">
                <a:solidFill>
                  <a:srgbClr val="002060"/>
                </a:solidFill>
                <a:latin typeface="Calibri" panose="020F0502020204030204" pitchFamily="34" charset="0"/>
                <a:cs typeface="Calibri" panose="020F0502020204030204" pitchFamily="34" charset="0"/>
              </a:rPr>
              <a:t>is a conflict of interest because the two representatives have a common business - a common economic interest</a:t>
            </a:r>
            <a:r>
              <a:rPr lang="en-US" dirty="0" smtClean="0">
                <a:solidFill>
                  <a:srgbClr val="002060"/>
                </a:solidFill>
                <a:latin typeface="Calibri" panose="020F0502020204030204" pitchFamily="34" charset="0"/>
                <a:cs typeface="Calibri" panose="020F0502020204030204" pitchFamily="34" charset="0"/>
              </a:rPr>
              <a:t>.</a:t>
            </a:r>
            <a:endParaRPr lang="ru-RU" dirty="0" smtClean="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74109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object 6"/>
          <p:cNvGrpSpPr/>
          <p:nvPr/>
        </p:nvGrpSpPr>
        <p:grpSpPr>
          <a:xfrm>
            <a:off x="471691" y="868792"/>
            <a:ext cx="6396798" cy="5143500"/>
            <a:chOff x="0" y="0"/>
            <a:chExt cx="8529064" cy="6858000"/>
          </a:xfrm>
        </p:grpSpPr>
        <p:pic>
          <p:nvPicPr>
            <p:cNvPr id="7" name="object 7"/>
            <p:cNvPicPr/>
            <p:nvPr/>
          </p:nvPicPr>
          <p:blipFill>
            <a:blip r:embed="rId2" cstate="print"/>
            <a:stretch>
              <a:fillRect/>
            </a:stretch>
          </p:blipFill>
          <p:spPr>
            <a:xfrm>
              <a:off x="0" y="0"/>
              <a:ext cx="681006" cy="6858000"/>
            </a:xfrm>
            <a:prstGeom prst="rect">
              <a:avLst/>
            </a:prstGeom>
          </p:spPr>
        </p:pic>
        <p:sp>
          <p:nvSpPr>
            <p:cNvPr id="8" name="object 8"/>
            <p:cNvSpPr/>
            <p:nvPr/>
          </p:nvSpPr>
          <p:spPr>
            <a:xfrm>
              <a:off x="0" y="0"/>
              <a:ext cx="460375" cy="6858000"/>
            </a:xfrm>
            <a:custGeom>
              <a:avLst/>
              <a:gdLst/>
              <a:ahLst/>
              <a:cxnLst/>
              <a:rect l="l" t="t" r="r" b="b"/>
              <a:pathLst>
                <a:path w="460375" h="6858000">
                  <a:moveTo>
                    <a:pt x="460248" y="0"/>
                  </a:moveTo>
                  <a:lnTo>
                    <a:pt x="0" y="0"/>
                  </a:lnTo>
                  <a:lnTo>
                    <a:pt x="0" y="6858000"/>
                  </a:lnTo>
                  <a:lnTo>
                    <a:pt x="460248" y="6858000"/>
                  </a:lnTo>
                  <a:lnTo>
                    <a:pt x="460248" y="0"/>
                  </a:lnTo>
                  <a:close/>
                </a:path>
              </a:pathLst>
            </a:custGeom>
            <a:solidFill>
              <a:srgbClr val="8FAADC"/>
            </a:solidFill>
          </p:spPr>
          <p:txBody>
            <a:bodyPr wrap="square" lIns="0" tIns="0" rIns="0" bIns="0" rtlCol="0"/>
            <a:lstStyle/>
            <a:p>
              <a:endParaRPr sz="1350"/>
            </a:p>
          </p:txBody>
        </p:sp>
        <p:pic>
          <p:nvPicPr>
            <p:cNvPr id="10" name="object 10"/>
            <p:cNvPicPr/>
            <p:nvPr/>
          </p:nvPicPr>
          <p:blipFill>
            <a:blip r:embed="rId3" cstate="print"/>
            <a:stretch>
              <a:fillRect/>
            </a:stretch>
          </p:blipFill>
          <p:spPr>
            <a:xfrm>
              <a:off x="4623815" y="4006582"/>
              <a:ext cx="1207157" cy="489217"/>
            </a:xfrm>
            <a:prstGeom prst="rect">
              <a:avLst/>
            </a:prstGeom>
          </p:spPr>
        </p:pic>
        <p:pic>
          <p:nvPicPr>
            <p:cNvPr id="11" name="object 11"/>
            <p:cNvPicPr/>
            <p:nvPr/>
          </p:nvPicPr>
          <p:blipFill>
            <a:blip r:embed="rId4" cstate="print"/>
            <a:stretch>
              <a:fillRect/>
            </a:stretch>
          </p:blipFill>
          <p:spPr>
            <a:xfrm>
              <a:off x="4623815" y="2715767"/>
              <a:ext cx="1245907" cy="505205"/>
            </a:xfrm>
            <a:prstGeom prst="rect">
              <a:avLst/>
            </a:prstGeom>
          </p:spPr>
        </p:pic>
        <p:pic>
          <p:nvPicPr>
            <p:cNvPr id="12" name="object 12"/>
            <p:cNvPicPr/>
            <p:nvPr/>
          </p:nvPicPr>
          <p:blipFill>
            <a:blip r:embed="rId5" cstate="print"/>
            <a:stretch>
              <a:fillRect/>
            </a:stretch>
          </p:blipFill>
          <p:spPr>
            <a:xfrm>
              <a:off x="2068067" y="2124455"/>
              <a:ext cx="3036570" cy="3036570"/>
            </a:xfrm>
            <a:prstGeom prst="rect">
              <a:avLst/>
            </a:prstGeom>
          </p:spPr>
        </p:pic>
        <p:pic>
          <p:nvPicPr>
            <p:cNvPr id="13" name="object 13"/>
            <p:cNvPicPr/>
            <p:nvPr/>
          </p:nvPicPr>
          <p:blipFill>
            <a:blip r:embed="rId6" cstate="print"/>
            <a:stretch>
              <a:fillRect/>
            </a:stretch>
          </p:blipFill>
          <p:spPr>
            <a:xfrm>
              <a:off x="5728715" y="1010411"/>
              <a:ext cx="2800349" cy="2439162"/>
            </a:xfrm>
            <a:prstGeom prst="rect">
              <a:avLst/>
            </a:prstGeom>
          </p:spPr>
        </p:pic>
      </p:grpSp>
      <p:sp>
        <p:nvSpPr>
          <p:cNvPr id="14" name="object 14"/>
          <p:cNvSpPr txBox="1"/>
          <p:nvPr/>
        </p:nvSpPr>
        <p:spPr>
          <a:xfrm>
            <a:off x="5118289" y="2106346"/>
            <a:ext cx="1415415" cy="711573"/>
          </a:xfrm>
          <a:prstGeom prst="rect">
            <a:avLst/>
          </a:prstGeom>
        </p:spPr>
        <p:txBody>
          <a:bodyPr vert="horz" wrap="square" lIns="0" tIns="44291" rIns="0" bIns="0" rtlCol="0">
            <a:spAutoFit/>
          </a:bodyPr>
          <a:lstStyle/>
          <a:p>
            <a:pPr marL="9525" marR="3810" indent="1429" algn="ctr">
              <a:lnSpc>
                <a:spcPts val="2558"/>
              </a:lnSpc>
              <a:spcBef>
                <a:spcPts val="349"/>
              </a:spcBef>
            </a:pPr>
            <a:r>
              <a:rPr lang="en-US" sz="2325" b="1" spc="-8" dirty="0" smtClean="0">
                <a:solidFill>
                  <a:srgbClr val="FFFFFF"/>
                </a:solidFill>
                <a:latin typeface="Calibri" panose="020F0502020204030204" pitchFamily="34" charset="0"/>
                <a:ea typeface="Cambria" panose="02040503050406030204" pitchFamily="18" charset="0"/>
                <a:cs typeface="Calibri" panose="020F0502020204030204" pitchFamily="34" charset="0"/>
              </a:rPr>
              <a:t>Labor Contracts</a:t>
            </a:r>
            <a:endParaRPr sz="2325" dirty="0">
              <a:latin typeface="Calibri" panose="020F0502020204030204" pitchFamily="34" charset="0"/>
              <a:ea typeface="Cambria" panose="02040503050406030204" pitchFamily="18" charset="0"/>
              <a:cs typeface="Calibri" panose="020F0502020204030204" pitchFamily="34" charset="0"/>
            </a:endParaRPr>
          </a:p>
        </p:txBody>
      </p:sp>
      <p:pic>
        <p:nvPicPr>
          <p:cNvPr id="15" name="object 15"/>
          <p:cNvPicPr/>
          <p:nvPr/>
        </p:nvPicPr>
        <p:blipFill>
          <a:blip r:embed="rId7" cstate="print"/>
          <a:stretch>
            <a:fillRect/>
          </a:stretch>
        </p:blipFill>
        <p:spPr>
          <a:xfrm>
            <a:off x="4774452" y="3744653"/>
            <a:ext cx="2205419" cy="2020253"/>
          </a:xfrm>
          <a:prstGeom prst="rect">
            <a:avLst/>
          </a:prstGeom>
        </p:spPr>
      </p:pic>
      <p:sp>
        <p:nvSpPr>
          <p:cNvPr id="16" name="object 16"/>
          <p:cNvSpPr txBox="1"/>
          <p:nvPr/>
        </p:nvSpPr>
        <p:spPr>
          <a:xfrm>
            <a:off x="4972355" y="4468116"/>
            <a:ext cx="1561349" cy="695927"/>
          </a:xfrm>
          <a:prstGeom prst="rect">
            <a:avLst/>
          </a:prstGeom>
        </p:spPr>
        <p:txBody>
          <a:bodyPr vert="horz" wrap="square" lIns="0" tIns="44291" rIns="0" bIns="0" rtlCol="0">
            <a:spAutoFit/>
          </a:bodyPr>
          <a:lstStyle/>
          <a:p>
            <a:pPr marL="107633" marR="3810" indent="-98584" algn="ctr">
              <a:lnSpc>
                <a:spcPts val="2558"/>
              </a:lnSpc>
              <a:spcBef>
                <a:spcPts val="349"/>
              </a:spcBef>
            </a:pPr>
            <a:r>
              <a:rPr lang="en-US" sz="2000" b="1" dirty="0" smtClean="0">
                <a:solidFill>
                  <a:srgbClr val="FFFFFF"/>
                </a:solidFill>
                <a:latin typeface="Calibri" panose="020F0502020204030204" pitchFamily="34" charset="0"/>
                <a:ea typeface="Cambria" panose="02040503050406030204" pitchFamily="18" charset="0"/>
                <a:cs typeface="Calibri" panose="020F0502020204030204" pitchFamily="34" charset="0"/>
              </a:rPr>
              <a:t>Direct Contracts</a:t>
            </a:r>
            <a:endParaRPr sz="2000" dirty="0">
              <a:latin typeface="Calibri" panose="020F0502020204030204" pitchFamily="34" charset="0"/>
              <a:ea typeface="Cambria" panose="02040503050406030204" pitchFamily="18" charset="0"/>
              <a:cs typeface="Calibri" panose="020F0502020204030204" pitchFamily="34" charset="0"/>
            </a:endParaRPr>
          </a:p>
        </p:txBody>
      </p:sp>
      <p:sp>
        <p:nvSpPr>
          <p:cNvPr id="18" name="object 18"/>
          <p:cNvSpPr txBox="1"/>
          <p:nvPr/>
        </p:nvSpPr>
        <p:spPr>
          <a:xfrm>
            <a:off x="2267744" y="2905617"/>
            <a:ext cx="1847833" cy="1157216"/>
          </a:xfrm>
          <a:prstGeom prst="rect">
            <a:avLst/>
          </a:prstGeom>
          <a:ln w="6350">
            <a:solidFill>
              <a:srgbClr val="5B9BD4"/>
            </a:solidFill>
          </a:ln>
        </p:spPr>
        <p:txBody>
          <a:bodyPr vert="horz" wrap="square" lIns="0" tIns="19526" rIns="0" bIns="0" rtlCol="0">
            <a:spAutoFit/>
          </a:bodyPr>
          <a:lstStyle/>
          <a:p>
            <a:pPr marL="225743" algn="ctr">
              <a:spcBef>
                <a:spcPts val="153"/>
              </a:spcBef>
            </a:pPr>
            <a:r>
              <a:rPr lang="en-US" sz="2400" b="1" dirty="0" smtClean="0">
                <a:solidFill>
                  <a:schemeClr val="bg1"/>
                </a:solidFill>
                <a:latin typeface="Calibri" panose="020F0502020204030204" pitchFamily="34" charset="0"/>
                <a:ea typeface="Cambria" panose="02040503050406030204" pitchFamily="18" charset="0"/>
                <a:cs typeface="Calibri" panose="020F0502020204030204" pitchFamily="34" charset="0"/>
              </a:rPr>
              <a:t>CI is </a:t>
            </a:r>
            <a:r>
              <a:rPr lang="en-US" sz="2400" b="1" dirty="0">
                <a:solidFill>
                  <a:schemeClr val="bg1"/>
                </a:solidFill>
                <a:latin typeface="Calibri" panose="020F0502020204030204" pitchFamily="34" charset="0"/>
                <a:ea typeface="Cambria" panose="02040503050406030204" pitchFamily="18" charset="0"/>
                <a:cs typeface="Calibri" panose="020F0502020204030204" pitchFamily="34" charset="0"/>
              </a:rPr>
              <a:t>most commonly found in</a:t>
            </a:r>
            <a:endParaRPr sz="2400" b="1" dirty="0">
              <a:solidFill>
                <a:schemeClr val="bg1"/>
              </a:solidFill>
              <a:latin typeface="Calibri" panose="020F0502020204030204" pitchFamily="34" charset="0"/>
              <a:ea typeface="Cambria" panose="02040503050406030204" pitchFamily="18" charset="0"/>
              <a:cs typeface="Calibri" panose="020F0502020204030204" pitchFamily="34" charset="0"/>
            </a:endParaRPr>
          </a:p>
        </p:txBody>
      </p:sp>
      <p:sp>
        <p:nvSpPr>
          <p:cNvPr id="22" name="Title 21"/>
          <p:cNvSpPr>
            <a:spLocks noGrp="1"/>
          </p:cNvSpPr>
          <p:nvPr>
            <p:ph type="title"/>
          </p:nvPr>
        </p:nvSpPr>
        <p:spPr>
          <a:xfrm>
            <a:off x="854711" y="531819"/>
            <a:ext cx="4914900" cy="923330"/>
          </a:xfrm>
        </p:spPr>
        <p:txBody>
          <a:bodyPr>
            <a:normAutofit fontScale="90000"/>
          </a:bodyPr>
          <a:lstStyle/>
          <a:p>
            <a:r>
              <a:rPr lang="en-US" dirty="0" smtClean="0">
                <a:solidFill>
                  <a:srgbClr val="002060"/>
                </a:solidFill>
              </a:rPr>
              <a:t>Conflict of Interests (CI)</a:t>
            </a:r>
            <a:endParaRPr lang="en-US" dirty="0">
              <a:solidFill>
                <a:srgbClr val="002060"/>
              </a:solidFill>
            </a:endParaRPr>
          </a:p>
        </p:txBody>
      </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6740271" y="2433930"/>
            <a:ext cx="2208467" cy="2021000"/>
          </a:xfrm>
          <a:prstGeom prst="rect">
            <a:avLst/>
          </a:prstGeom>
        </p:spPr>
      </p:pic>
      <p:sp>
        <p:nvSpPr>
          <p:cNvPr id="4" name="Rectangle 3"/>
          <p:cNvSpPr/>
          <p:nvPr/>
        </p:nvSpPr>
        <p:spPr>
          <a:xfrm>
            <a:off x="6948504" y="3025044"/>
            <a:ext cx="1899879" cy="830997"/>
          </a:xfrm>
          <a:prstGeom prst="rect">
            <a:avLst/>
          </a:prstGeom>
        </p:spPr>
        <p:txBody>
          <a:bodyPr wrap="none">
            <a:spAutoFit/>
          </a:bodyPr>
          <a:lstStyle/>
          <a:p>
            <a:pPr algn="ctr"/>
            <a:r>
              <a:rPr lang="en-US" sz="2400" b="1" dirty="0" smtClean="0">
                <a:solidFill>
                  <a:schemeClr val="bg1"/>
                </a:solidFill>
                <a:latin typeface="Calibri" panose="020F0502020204030204" pitchFamily="34" charset="0"/>
                <a:cs typeface="Calibri" panose="020F0502020204030204" pitchFamily="34" charset="0"/>
              </a:rPr>
              <a:t>Public </a:t>
            </a:r>
          </a:p>
          <a:p>
            <a:pPr algn="ctr"/>
            <a:r>
              <a:rPr lang="en-US" sz="2400" b="1" dirty="0" smtClean="0">
                <a:solidFill>
                  <a:schemeClr val="bg1"/>
                </a:solidFill>
                <a:latin typeface="Calibri" panose="020F0502020204030204" pitchFamily="34" charset="0"/>
                <a:cs typeface="Calibri" panose="020F0502020204030204" pitchFamily="34" charset="0"/>
              </a:rPr>
              <a:t>Procurement</a:t>
            </a:r>
            <a:endParaRPr lang="bg-BG" sz="2400" b="1" dirty="0">
              <a:solidFill>
                <a:schemeClr val="bg1"/>
              </a:solidFill>
              <a:latin typeface="Calibri" panose="020F0502020204030204" pitchFamily="34" charset="0"/>
              <a:cs typeface="Calibri" panose="020F0502020204030204" pitchFamily="34" charset="0"/>
            </a:endParaRPr>
          </a:p>
        </p:txBody>
      </p:sp>
      <p:cxnSp>
        <p:nvCxnSpPr>
          <p:cNvPr id="17" name="Straight Connector 16"/>
          <p:cNvCxnSpPr/>
          <p:nvPr/>
        </p:nvCxnSpPr>
        <p:spPr>
          <a:xfrm flipV="1">
            <a:off x="3828478" y="3474277"/>
            <a:ext cx="2911793" cy="14544"/>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0"/>
          <a:stretch>
            <a:fillRect/>
          </a:stretch>
        </p:blipFill>
        <p:spPr>
          <a:xfrm>
            <a:off x="6560901" y="82227"/>
            <a:ext cx="2583099" cy="5938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1520" y="3347318"/>
            <a:ext cx="8060959" cy="1078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object 3"/>
          <p:cNvGrpSpPr/>
          <p:nvPr/>
        </p:nvGrpSpPr>
        <p:grpSpPr>
          <a:xfrm>
            <a:off x="0" y="857250"/>
            <a:ext cx="6628829" cy="5143500"/>
            <a:chOff x="0" y="0"/>
            <a:chExt cx="8838438" cy="6858000"/>
          </a:xfrm>
        </p:grpSpPr>
        <p:pic>
          <p:nvPicPr>
            <p:cNvPr id="4" name="object 4"/>
            <p:cNvPicPr/>
            <p:nvPr/>
          </p:nvPicPr>
          <p:blipFill>
            <a:blip r:embed="rId2" cstate="print"/>
            <a:stretch>
              <a:fillRect/>
            </a:stretch>
          </p:blipFill>
          <p:spPr>
            <a:xfrm>
              <a:off x="0" y="0"/>
              <a:ext cx="681006" cy="6858000"/>
            </a:xfrm>
            <a:prstGeom prst="rect">
              <a:avLst/>
            </a:prstGeom>
          </p:spPr>
        </p:pic>
        <p:sp>
          <p:nvSpPr>
            <p:cNvPr id="5" name="object 5"/>
            <p:cNvSpPr/>
            <p:nvPr/>
          </p:nvSpPr>
          <p:spPr>
            <a:xfrm>
              <a:off x="0" y="0"/>
              <a:ext cx="460375" cy="6858000"/>
            </a:xfrm>
            <a:custGeom>
              <a:avLst/>
              <a:gdLst/>
              <a:ahLst/>
              <a:cxnLst/>
              <a:rect l="l" t="t" r="r" b="b"/>
              <a:pathLst>
                <a:path w="460375" h="6858000">
                  <a:moveTo>
                    <a:pt x="460248" y="0"/>
                  </a:moveTo>
                  <a:lnTo>
                    <a:pt x="0" y="0"/>
                  </a:lnTo>
                  <a:lnTo>
                    <a:pt x="0" y="6858000"/>
                  </a:lnTo>
                  <a:lnTo>
                    <a:pt x="460248" y="6858000"/>
                  </a:lnTo>
                  <a:lnTo>
                    <a:pt x="460248" y="0"/>
                  </a:lnTo>
                  <a:close/>
                </a:path>
              </a:pathLst>
            </a:custGeom>
            <a:solidFill>
              <a:srgbClr val="8FAADC"/>
            </a:solidFill>
          </p:spPr>
          <p:txBody>
            <a:bodyPr wrap="square" lIns="0" tIns="0" rIns="0" bIns="0" rtlCol="0"/>
            <a:lstStyle/>
            <a:p>
              <a:endParaRPr sz="1350"/>
            </a:p>
          </p:txBody>
        </p:sp>
        <p:pic>
          <p:nvPicPr>
            <p:cNvPr id="7" name="object 7"/>
            <p:cNvPicPr/>
            <p:nvPr/>
          </p:nvPicPr>
          <p:blipFill>
            <a:blip r:embed="rId3" cstate="print"/>
            <a:stretch>
              <a:fillRect/>
            </a:stretch>
          </p:blipFill>
          <p:spPr>
            <a:xfrm>
              <a:off x="3351276" y="1392923"/>
              <a:ext cx="5487162" cy="848118"/>
            </a:xfrm>
            <a:prstGeom prst="rect">
              <a:avLst/>
            </a:prstGeom>
          </p:spPr>
        </p:pic>
      </p:grpSp>
      <p:sp>
        <p:nvSpPr>
          <p:cNvPr id="8" name="object 8"/>
          <p:cNvSpPr txBox="1"/>
          <p:nvPr/>
        </p:nvSpPr>
        <p:spPr>
          <a:xfrm>
            <a:off x="2557844" y="2012632"/>
            <a:ext cx="3931444" cy="333264"/>
          </a:xfrm>
          <a:prstGeom prst="rect">
            <a:avLst/>
          </a:prstGeom>
        </p:spPr>
        <p:txBody>
          <a:bodyPr vert="horz" wrap="square" lIns="0" tIns="10001" rIns="0" bIns="0" rtlCol="0">
            <a:spAutoFit/>
          </a:bodyPr>
          <a:lstStyle/>
          <a:p>
            <a:pPr marL="9525" algn="ctr">
              <a:spcBef>
                <a:spcPts val="79"/>
              </a:spcBef>
            </a:pPr>
            <a:r>
              <a:rPr lang="en-US" sz="2100" b="1" dirty="0" smtClean="0">
                <a:solidFill>
                  <a:srgbClr val="FFFFFF"/>
                </a:solidFill>
                <a:latin typeface="Calibri"/>
                <a:cs typeface="Calibri"/>
              </a:rPr>
              <a:t>DIRECT CONTRACTS</a:t>
            </a:r>
            <a:endParaRPr sz="2100" dirty="0">
              <a:latin typeface="Calibri"/>
              <a:cs typeface="Calibri"/>
            </a:endParaRPr>
          </a:p>
        </p:txBody>
      </p:sp>
      <p:sp>
        <p:nvSpPr>
          <p:cNvPr id="10" name="object 10"/>
          <p:cNvSpPr txBox="1"/>
          <p:nvPr/>
        </p:nvSpPr>
        <p:spPr>
          <a:xfrm>
            <a:off x="654749" y="3581998"/>
            <a:ext cx="7737634" cy="609302"/>
          </a:xfrm>
          <a:prstGeom prst="rect">
            <a:avLst/>
          </a:prstGeom>
        </p:spPr>
        <p:txBody>
          <a:bodyPr vert="horz" wrap="square" lIns="0" tIns="9049" rIns="0" bIns="0" rtlCol="0">
            <a:spAutoFit/>
          </a:bodyPr>
          <a:lstStyle/>
          <a:p>
            <a:pPr lvl="1" algn="just"/>
            <a:r>
              <a:rPr lang="en-US" sz="1950" dirty="0">
                <a:solidFill>
                  <a:schemeClr val="bg1"/>
                </a:solidFill>
                <a:latin typeface="Calibri" panose="020F0502020204030204" pitchFamily="34" charset="0"/>
                <a:cs typeface="Calibri" panose="020F0502020204030204" pitchFamily="34" charset="0"/>
              </a:rPr>
              <a:t>Directly concluded contracts (below the thresholds) by contracting authorities with relatives, partners, or other related persons</a:t>
            </a:r>
            <a:endParaRPr sz="1950" dirty="0">
              <a:solidFill>
                <a:schemeClr val="bg1"/>
              </a:solidFill>
              <a:latin typeface="Calibri" panose="020F0502020204030204" pitchFamily="34" charset="0"/>
              <a:cs typeface="Calibri" panose="020F0502020204030204" pitchFamily="34" charset="0"/>
            </a:endParaRPr>
          </a:p>
        </p:txBody>
      </p:sp>
      <p:sp>
        <p:nvSpPr>
          <p:cNvPr id="17" name="Title 21"/>
          <p:cNvSpPr txBox="1">
            <a:spLocks/>
          </p:cNvSpPr>
          <p:nvPr/>
        </p:nvSpPr>
        <p:spPr>
          <a:xfrm>
            <a:off x="1835696" y="1250972"/>
            <a:ext cx="4911579" cy="461665"/>
          </a:xfrm>
          <a:prstGeom prst="rect">
            <a:avLst/>
          </a:prstGeom>
        </p:spPr>
        <p:txBody>
          <a:bodyPr wrap="square" lIns="0" tIns="0" rIns="0" bIns="0">
            <a:spAutoFit/>
          </a:bodyPr>
          <a:lstStyle>
            <a:lvl1pPr>
              <a:defRPr sz="4000" b="1" i="0">
                <a:solidFill>
                  <a:srgbClr val="001F5F"/>
                </a:solidFill>
                <a:latin typeface="Trebuchet MS"/>
                <a:ea typeface="+mj-ea"/>
                <a:cs typeface="Trebuchet MS"/>
              </a:defRPr>
            </a:lvl1pPr>
          </a:lstStyle>
          <a:p>
            <a:pPr algn="r"/>
            <a:r>
              <a:rPr lang="en-US" sz="3000" dirty="0" smtClean="0"/>
              <a:t>CONFLICT OF INTERESTS</a:t>
            </a:r>
            <a:endParaRPr lang="en-US" sz="3000" dirty="0"/>
          </a:p>
        </p:txBody>
      </p:sp>
      <p:pic>
        <p:nvPicPr>
          <p:cNvPr id="2" name="Picture 1"/>
          <p:cNvPicPr>
            <a:picLocks noChangeAspect="1"/>
          </p:cNvPicPr>
          <p:nvPr/>
        </p:nvPicPr>
        <p:blipFill>
          <a:blip r:embed="rId4"/>
          <a:stretch>
            <a:fillRect/>
          </a:stretch>
        </p:blipFill>
        <p:spPr>
          <a:xfrm>
            <a:off x="6489288" y="309093"/>
            <a:ext cx="2584928" cy="59746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1268760"/>
            <a:ext cx="9149894" cy="432048"/>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Conflict of interest in </a:t>
            </a:r>
            <a:r>
              <a:rPr lang="en-US" b="1" dirty="0" smtClean="0">
                <a:latin typeface="Calibri" panose="020F0502020204030204" pitchFamily="34" charset="0"/>
                <a:cs typeface="Calibri" panose="020F0502020204030204" pitchFamily="34" charset="0"/>
              </a:rPr>
              <a:t>direct contracts</a:t>
            </a:r>
            <a:endParaRPr lang="ru-RU" b="1" dirty="0">
              <a:latin typeface="Calibri" panose="020F0502020204030204" pitchFamily="34" charset="0"/>
              <a:cs typeface="Calibri" panose="020F0502020204030204" pitchFamily="34" charset="0"/>
            </a:endParaRPr>
          </a:p>
        </p:txBody>
      </p:sp>
      <p:sp>
        <p:nvSpPr>
          <p:cNvPr id="6" name="Rectangle 5"/>
          <p:cNvSpPr/>
          <p:nvPr/>
        </p:nvSpPr>
        <p:spPr>
          <a:xfrm>
            <a:off x="395536" y="1772816"/>
            <a:ext cx="8568952" cy="3785652"/>
          </a:xfrm>
          <a:prstGeom prst="rect">
            <a:avLst/>
          </a:prstGeom>
        </p:spPr>
        <p:txBody>
          <a:bodyPr wrap="square">
            <a:spAutoFit/>
          </a:bodyPr>
          <a:lstStyle/>
          <a:p>
            <a:pPr>
              <a:lnSpc>
                <a:spcPct val="150000"/>
              </a:lnSpc>
            </a:pPr>
            <a:r>
              <a:rPr lang="en-US" sz="2000" b="1" dirty="0" smtClean="0">
                <a:solidFill>
                  <a:srgbClr val="002060"/>
                </a:solidFill>
                <a:latin typeface="Calibri" panose="020F0502020204030204" pitchFamily="34" charset="0"/>
                <a:cs typeface="Calibri" panose="020F0502020204030204" pitchFamily="34" charset="0"/>
              </a:rPr>
              <a:t>Stages </a:t>
            </a:r>
            <a:r>
              <a:rPr lang="en-US" sz="2000" b="1" dirty="0">
                <a:solidFill>
                  <a:srgbClr val="002060"/>
                </a:solidFill>
                <a:latin typeface="Calibri" panose="020F0502020204030204" pitchFamily="34" charset="0"/>
                <a:cs typeface="Calibri" panose="020F0502020204030204" pitchFamily="34" charset="0"/>
              </a:rPr>
              <a:t>of </a:t>
            </a:r>
            <a:r>
              <a:rPr lang="en-US" sz="2000" b="1" dirty="0" smtClean="0">
                <a:solidFill>
                  <a:srgbClr val="002060"/>
                </a:solidFill>
                <a:latin typeface="Calibri" panose="020F0502020204030204" pitchFamily="34" charset="0"/>
                <a:cs typeface="Calibri" panose="020F0502020204030204" pitchFamily="34" charset="0"/>
              </a:rPr>
              <a:t>occurrence: </a:t>
            </a:r>
          </a:p>
          <a:p>
            <a:pPr marL="342900" indent="-342900" algn="just">
              <a:lnSpc>
                <a:spcPct val="150000"/>
              </a:lnSpc>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When </a:t>
            </a:r>
            <a:r>
              <a:rPr lang="en-US" sz="2000" dirty="0">
                <a:solidFill>
                  <a:srgbClr val="002060"/>
                </a:solidFill>
                <a:latin typeface="Calibri" panose="020F0502020204030204" pitchFamily="34" charset="0"/>
                <a:cs typeface="Calibri" panose="020F0502020204030204" pitchFamily="34" charset="0"/>
              </a:rPr>
              <a:t>preparing a project proposal – employees, external consultants</a:t>
            </a:r>
            <a:r>
              <a:rPr lang="en-US" sz="2000" dirty="0" smtClean="0">
                <a:solidFill>
                  <a:srgbClr val="002060"/>
                </a:solidFill>
                <a:latin typeface="Calibri" panose="020F0502020204030204" pitchFamily="34" charset="0"/>
                <a:cs typeface="Calibri" panose="020F0502020204030204" pitchFamily="34" charset="0"/>
              </a:rPr>
              <a:t>;</a:t>
            </a:r>
          </a:p>
          <a:p>
            <a:pPr marL="342900" indent="-342900" algn="just">
              <a:lnSpc>
                <a:spcPct val="150000"/>
              </a:lnSpc>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When </a:t>
            </a:r>
            <a:r>
              <a:rPr lang="en-US" sz="2000" dirty="0">
                <a:solidFill>
                  <a:srgbClr val="002060"/>
                </a:solidFill>
                <a:latin typeface="Calibri" panose="020F0502020204030204" pitchFamily="34" charset="0"/>
                <a:cs typeface="Calibri" panose="020F0502020204030204" pitchFamily="34" charset="0"/>
              </a:rPr>
              <a:t>preparing the documentation for a public call for proposals – experts preparing technical specifications and requirements for applicants</a:t>
            </a:r>
            <a:r>
              <a:rPr lang="en-US" sz="2000" dirty="0" smtClean="0">
                <a:solidFill>
                  <a:srgbClr val="002060"/>
                </a:solidFill>
                <a:latin typeface="Calibri" panose="020F0502020204030204" pitchFamily="34" charset="0"/>
                <a:cs typeface="Calibri" panose="020F0502020204030204" pitchFamily="34" charset="0"/>
              </a:rPr>
              <a:t>;</a:t>
            </a:r>
          </a:p>
          <a:p>
            <a:pPr marL="342900" indent="-342900" algn="just">
              <a:lnSpc>
                <a:spcPct val="150000"/>
              </a:lnSpc>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When </a:t>
            </a:r>
            <a:r>
              <a:rPr lang="en-US" sz="2000" dirty="0">
                <a:solidFill>
                  <a:srgbClr val="002060"/>
                </a:solidFill>
                <a:latin typeface="Calibri" panose="020F0502020204030204" pitchFamily="34" charset="0"/>
                <a:cs typeface="Calibri" panose="020F0502020204030204" pitchFamily="34" charset="0"/>
              </a:rPr>
              <a:t>evaluating participants' proposals – members of the evaluation committee</a:t>
            </a:r>
            <a:r>
              <a:rPr lang="en-US" sz="2000" dirty="0" smtClean="0">
                <a:solidFill>
                  <a:srgbClr val="002060"/>
                </a:solidFill>
                <a:latin typeface="Calibri" panose="020F0502020204030204" pitchFamily="34" charset="0"/>
                <a:cs typeface="Calibri" panose="020F0502020204030204" pitchFamily="34" charset="0"/>
              </a:rPr>
              <a:t>; </a:t>
            </a:r>
          </a:p>
          <a:p>
            <a:pPr marL="342900" indent="-342900" algn="just">
              <a:lnSpc>
                <a:spcPct val="150000"/>
              </a:lnSpc>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When </a:t>
            </a:r>
            <a:r>
              <a:rPr lang="en-US" sz="2000" dirty="0">
                <a:solidFill>
                  <a:srgbClr val="002060"/>
                </a:solidFill>
                <a:latin typeface="Calibri" panose="020F0502020204030204" pitchFamily="34" charset="0"/>
                <a:cs typeface="Calibri" panose="020F0502020204030204" pitchFamily="34" charset="0"/>
              </a:rPr>
              <a:t>concluding the contract</a:t>
            </a:r>
            <a:r>
              <a:rPr lang="en-US" sz="2000" dirty="0" smtClean="0">
                <a:solidFill>
                  <a:srgbClr val="002060"/>
                </a:solidFill>
                <a:latin typeface="Calibri" panose="020F0502020204030204" pitchFamily="34" charset="0"/>
                <a:cs typeface="Calibri" panose="020F0502020204030204" pitchFamily="34" charset="0"/>
              </a:rPr>
              <a:t>;</a:t>
            </a:r>
          </a:p>
          <a:p>
            <a:pPr marL="342900" indent="-342900" algn="just">
              <a:lnSpc>
                <a:spcPct val="150000"/>
              </a:lnSpc>
              <a:buFont typeface="Wingdings" panose="05000000000000000000" pitchFamily="2" charset="2"/>
              <a:buChar char="Ø"/>
            </a:pPr>
            <a:r>
              <a:rPr lang="en-US" sz="2000" dirty="0" smtClean="0">
                <a:solidFill>
                  <a:srgbClr val="002060"/>
                </a:solidFill>
                <a:latin typeface="Calibri" panose="020F0502020204030204" pitchFamily="34" charset="0"/>
                <a:cs typeface="Calibri" panose="020F0502020204030204" pitchFamily="34" charset="0"/>
              </a:rPr>
              <a:t>When </a:t>
            </a:r>
            <a:r>
              <a:rPr lang="en-US" sz="2000" dirty="0">
                <a:solidFill>
                  <a:srgbClr val="002060"/>
                </a:solidFill>
                <a:latin typeface="Calibri" panose="020F0502020204030204" pitchFamily="34" charset="0"/>
                <a:cs typeface="Calibri" panose="020F0502020204030204" pitchFamily="34" charset="0"/>
              </a:rPr>
              <a:t>accepting the performance</a:t>
            </a:r>
            <a:r>
              <a:rPr lang="en-US" sz="2000" dirty="0" smtClean="0">
                <a:solidFill>
                  <a:srgbClr val="002060"/>
                </a:solidFill>
                <a:latin typeface="Calibri" panose="020F0502020204030204" pitchFamily="34" charset="0"/>
                <a:cs typeface="Calibri" panose="020F0502020204030204" pitchFamily="34" charset="0"/>
              </a:rPr>
              <a:t>.</a:t>
            </a:r>
            <a:r>
              <a:rPr lang="ru-RU" dirty="0" smtClean="0"/>
              <a:t> </a:t>
            </a:r>
            <a:endParaRPr lang="ru-RU" dirty="0"/>
          </a:p>
        </p:txBody>
      </p:sp>
    </p:spTree>
    <p:extLst>
      <p:ext uri="{BB962C8B-B14F-4D97-AF65-F5344CB8AC3E}">
        <p14:creationId xmlns:p14="http://schemas.microsoft.com/office/powerpoint/2010/main" val="145688281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9" name="TextBox 8"/>
          <p:cNvSpPr txBox="1"/>
          <p:nvPr/>
        </p:nvSpPr>
        <p:spPr>
          <a:xfrm>
            <a:off x="140561" y="1318022"/>
            <a:ext cx="8856984" cy="553997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There </a:t>
            </a:r>
            <a:r>
              <a:rPr lang="en-US" dirty="0">
                <a:solidFill>
                  <a:srgbClr val="008000"/>
                </a:solidFill>
                <a:latin typeface="Calibri" panose="020F0502020204030204" pitchFamily="34" charset="0"/>
                <a:cs typeface="Calibri" panose="020F0502020204030204" pitchFamily="34" charset="0"/>
              </a:rPr>
              <a:t>are several levels of control, with the project partner spending the funds being the “first level of control.” Coordination and control by the Lead Partner is also necessary, in accordance with the Lead Partner principle. The controller comes next. The lower the level at which an ineligible/irregular expenditure is detected, the less damage is </a:t>
            </a:r>
            <a:r>
              <a:rPr lang="en-US" dirty="0" smtClean="0">
                <a:solidFill>
                  <a:srgbClr val="008000"/>
                </a:solidFill>
                <a:latin typeface="Calibri" panose="020F0502020204030204" pitchFamily="34" charset="0"/>
                <a:cs typeface="Calibri" panose="020F0502020204030204" pitchFamily="34" charset="0"/>
              </a:rPr>
              <a:t>caused; </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The </a:t>
            </a:r>
            <a:r>
              <a:rPr lang="en-US" dirty="0">
                <a:solidFill>
                  <a:srgbClr val="008000"/>
                </a:solidFill>
                <a:latin typeface="Calibri" panose="020F0502020204030204" pitchFamily="34" charset="0"/>
                <a:cs typeface="Calibri" panose="020F0502020204030204" pitchFamily="34" charset="0"/>
              </a:rPr>
              <a:t>actual implementation of the project should be carried out by staff who are employed on a paid basis for the </a:t>
            </a:r>
            <a:r>
              <a:rPr lang="en-US" dirty="0" smtClean="0">
                <a:solidFill>
                  <a:srgbClr val="008000"/>
                </a:solidFill>
                <a:latin typeface="Calibri" panose="020F0502020204030204" pitchFamily="34" charset="0"/>
                <a:cs typeface="Calibri" panose="020F0502020204030204" pitchFamily="34" charset="0"/>
              </a:rPr>
              <a:t>project;</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Electronic </a:t>
            </a:r>
            <a:r>
              <a:rPr lang="en-US" dirty="0">
                <a:solidFill>
                  <a:srgbClr val="008000"/>
                </a:solidFill>
                <a:latin typeface="Calibri" panose="020F0502020204030204" pitchFamily="34" charset="0"/>
                <a:cs typeface="Calibri" panose="020F0502020204030204" pitchFamily="34" charset="0"/>
              </a:rPr>
              <a:t>reporting of expenses has improved and optimized the implementation and reporting </a:t>
            </a:r>
            <a:r>
              <a:rPr lang="en-US" dirty="0" smtClean="0">
                <a:solidFill>
                  <a:srgbClr val="008000"/>
                </a:solidFill>
                <a:latin typeface="Calibri" panose="020F0502020204030204" pitchFamily="34" charset="0"/>
                <a:cs typeface="Calibri" panose="020F0502020204030204" pitchFamily="34" charset="0"/>
              </a:rPr>
              <a:t>processes; </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Every </a:t>
            </a:r>
            <a:r>
              <a:rPr lang="en-US" dirty="0">
                <a:solidFill>
                  <a:srgbClr val="008000"/>
                </a:solidFill>
                <a:latin typeface="Calibri" panose="020F0502020204030204" pitchFamily="34" charset="0"/>
                <a:cs typeface="Calibri" panose="020F0502020204030204" pitchFamily="34" charset="0"/>
              </a:rPr>
              <a:t>item/service purchased should be necessary and used only for the purposes of the </a:t>
            </a:r>
            <a:r>
              <a:rPr lang="en-US" dirty="0" smtClean="0">
                <a:solidFill>
                  <a:srgbClr val="008000"/>
                </a:solidFill>
                <a:latin typeface="Calibri" panose="020F0502020204030204" pitchFamily="34" charset="0"/>
                <a:cs typeface="Calibri" panose="020F0502020204030204" pitchFamily="34" charset="0"/>
              </a:rPr>
              <a:t>project; </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 </a:t>
            </a:r>
            <a:r>
              <a:rPr lang="en-US" dirty="0">
                <a:solidFill>
                  <a:srgbClr val="008000"/>
                </a:solidFill>
                <a:latin typeface="Calibri" panose="020F0502020204030204" pitchFamily="34" charset="0"/>
                <a:cs typeface="Calibri" panose="020F0502020204030204" pitchFamily="34" charset="0"/>
              </a:rPr>
              <a:t>The procedures for selecting contractors are not carried out in order to select one of the candidates, but to achieve an optimal result, respecting the principles of free competition, transparency, and sound financial </a:t>
            </a:r>
            <a:r>
              <a:rPr lang="en-US" dirty="0" smtClean="0">
                <a:solidFill>
                  <a:srgbClr val="008000"/>
                </a:solidFill>
                <a:latin typeface="Calibri" panose="020F0502020204030204" pitchFamily="34" charset="0"/>
                <a:cs typeface="Calibri" panose="020F0502020204030204" pitchFamily="34" charset="0"/>
              </a:rPr>
              <a:t>management; </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Successful </a:t>
            </a:r>
            <a:r>
              <a:rPr lang="en-US" dirty="0">
                <a:solidFill>
                  <a:srgbClr val="008000"/>
                </a:solidFill>
                <a:latin typeface="Calibri" panose="020F0502020204030204" pitchFamily="34" charset="0"/>
                <a:cs typeface="Calibri" panose="020F0502020204030204" pitchFamily="34" charset="0"/>
              </a:rPr>
              <a:t>projects strive to create a sustainable result, not a result “for the sake of verification</a:t>
            </a:r>
            <a:r>
              <a:rPr lang="en-US" dirty="0" smtClean="0">
                <a:solidFill>
                  <a:srgbClr val="008000"/>
                </a:solidFill>
                <a:latin typeface="Calibri" panose="020F0502020204030204" pitchFamily="34" charset="0"/>
                <a:cs typeface="Calibri" panose="020F0502020204030204" pitchFamily="34" charset="0"/>
              </a:rPr>
              <a:t>.” </a:t>
            </a:r>
          </a:p>
          <a:p>
            <a:pPr marL="285750" indent="-285750" algn="just">
              <a:spcAft>
                <a:spcPts val="600"/>
              </a:spcAft>
              <a:buFont typeface="Wingdings" panose="05000000000000000000" pitchFamily="2" charset="2"/>
              <a:buChar char="ü"/>
            </a:pPr>
            <a:r>
              <a:rPr lang="en-US" dirty="0" smtClean="0">
                <a:solidFill>
                  <a:srgbClr val="008000"/>
                </a:solidFill>
                <a:latin typeface="Calibri" panose="020F0502020204030204" pitchFamily="34" charset="0"/>
                <a:cs typeface="Calibri" panose="020F0502020204030204" pitchFamily="34" charset="0"/>
              </a:rPr>
              <a:t>The </a:t>
            </a:r>
            <a:r>
              <a:rPr lang="en-US" dirty="0">
                <a:solidFill>
                  <a:srgbClr val="008000"/>
                </a:solidFill>
                <a:latin typeface="Calibri" panose="020F0502020204030204" pitchFamily="34" charset="0"/>
                <a:cs typeface="Calibri" panose="020F0502020204030204" pitchFamily="34" charset="0"/>
              </a:rPr>
              <a:t>organization should have a proactive policy and written procedures for managing conflicts of interest. These should not be merely formal, but working mechanisms that evolve over time. </a:t>
            </a:r>
            <a:endParaRPr lang="bg-BG" dirty="0">
              <a:solidFill>
                <a:srgbClr val="008000"/>
              </a:solidFill>
              <a:latin typeface="Calibri" panose="020F0502020204030204" pitchFamily="34" charset="0"/>
              <a:cs typeface="Calibri" panose="020F0502020204030204" pitchFamily="34" charset="0"/>
            </a:endParaRPr>
          </a:p>
        </p:txBody>
      </p:sp>
      <p:sp>
        <p:nvSpPr>
          <p:cNvPr id="2" name="Rectangle 1"/>
          <p:cNvSpPr>
            <a:spLocks noChangeArrowheads="1"/>
          </p:cNvSpPr>
          <p:nvPr/>
        </p:nvSpPr>
        <p:spPr bwMode="auto">
          <a:xfrm>
            <a:off x="1148561" y="976770"/>
            <a:ext cx="7036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Recommendations for successful project implementation and reporting</a:t>
            </a:r>
            <a:r>
              <a:rPr kumimoji="0" lang="en-US" altLang="en-US"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84986396"/>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1" y="1484784"/>
            <a:ext cx="8856985" cy="5355312"/>
          </a:xfrm>
          <a:prstGeom prst="rect">
            <a:avLst/>
          </a:prstGeom>
          <a:noFill/>
        </p:spPr>
        <p:txBody>
          <a:bodyPr wrap="square" rtlCol="0">
            <a:spAutoFit/>
          </a:bodyPr>
          <a:lstStyle/>
          <a:p>
            <a:pPr marL="285750" indent="-285750" algn="just">
              <a:buFont typeface="Wingdings" panose="05000000000000000000" pitchFamily="2" charset="2"/>
              <a:buChar char="v"/>
            </a:pPr>
            <a:r>
              <a:rPr lang="en-US" b="1" dirty="0" smtClean="0">
                <a:solidFill>
                  <a:srgbClr val="008000"/>
                </a:solidFill>
                <a:latin typeface="Calibri" panose="020F0502020204030204" pitchFamily="34" charset="0"/>
                <a:cs typeface="Calibri" panose="020F0502020204030204" pitchFamily="34" charset="0"/>
              </a:rPr>
              <a:t>When </a:t>
            </a:r>
            <a:r>
              <a:rPr lang="en-US" b="1" dirty="0">
                <a:solidFill>
                  <a:srgbClr val="008000"/>
                </a:solidFill>
                <a:latin typeface="Calibri" panose="020F0502020204030204" pitchFamily="34" charset="0"/>
                <a:cs typeface="Calibri" panose="020F0502020204030204" pitchFamily="34" charset="0"/>
              </a:rPr>
              <a:t>organizing and conducting events</a:t>
            </a:r>
            <a:r>
              <a:rPr lang="en-US" b="1" dirty="0" smtClean="0">
                <a:solidFill>
                  <a:srgbClr val="008000"/>
                </a:solidFill>
                <a:latin typeface="Calibri" panose="020F0502020204030204" pitchFamily="34" charset="0"/>
                <a:cs typeface="Calibri" panose="020F0502020204030204" pitchFamily="34" charset="0"/>
              </a:rPr>
              <a:t>: </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Clearly </a:t>
            </a:r>
            <a:r>
              <a:rPr lang="en-US" dirty="0">
                <a:solidFill>
                  <a:srgbClr val="008000"/>
                </a:solidFill>
                <a:latin typeface="Calibri" panose="020F0502020204030204" pitchFamily="34" charset="0"/>
                <a:cs typeface="Calibri" panose="020F0502020204030204" pitchFamily="34" charset="0"/>
              </a:rPr>
              <a:t>distinguish between events conducted under the project in order to avoid double funding and/or poor financial management</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Avoid </a:t>
            </a:r>
            <a:r>
              <a:rPr lang="en-US" dirty="0">
                <a:solidFill>
                  <a:srgbClr val="008000"/>
                </a:solidFill>
                <a:latin typeface="Calibri" panose="020F0502020204030204" pitchFamily="34" charset="0"/>
                <a:cs typeface="Calibri" panose="020F0502020204030204" pitchFamily="34" charset="0"/>
              </a:rPr>
              <a:t>mixing events at the same time, providing the same services (such as catering, coffee breaks, venue, translation, etc</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Ensure </a:t>
            </a:r>
            <a:r>
              <a:rPr lang="en-US" dirty="0">
                <a:solidFill>
                  <a:srgbClr val="008000"/>
                </a:solidFill>
                <a:latin typeface="Calibri" panose="020F0502020204030204" pitchFamily="34" charset="0"/>
                <a:cs typeface="Calibri" panose="020F0502020204030204" pitchFamily="34" charset="0"/>
              </a:rPr>
              <a:t>a clear audit trail</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Collect </a:t>
            </a:r>
            <a:r>
              <a:rPr lang="en-US" dirty="0">
                <a:solidFill>
                  <a:srgbClr val="008000"/>
                </a:solidFill>
                <a:latin typeface="Calibri" panose="020F0502020204030204" pitchFamily="34" charset="0"/>
                <a:cs typeface="Calibri" panose="020F0502020204030204" pitchFamily="34" charset="0"/>
              </a:rPr>
              <a:t>and present evidence of each service provided during the event (translation, catering, rental of audio-visual equipment, coffee breaks, speakers, publications, dinner, travel, accommodation, etc</a:t>
            </a:r>
            <a:r>
              <a:rPr lang="en-US" dirty="0" smtClean="0">
                <a:solidFill>
                  <a:srgbClr val="00800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v"/>
            </a:pPr>
            <a:r>
              <a:rPr lang="en-US" b="1" dirty="0" smtClean="0">
                <a:solidFill>
                  <a:srgbClr val="008000"/>
                </a:solidFill>
                <a:latin typeface="Calibri" panose="020F0502020204030204" pitchFamily="34" charset="0"/>
                <a:cs typeface="Calibri" panose="020F0502020204030204" pitchFamily="34" charset="0"/>
              </a:rPr>
              <a:t>When </a:t>
            </a:r>
            <a:r>
              <a:rPr lang="en-US" b="1" dirty="0">
                <a:solidFill>
                  <a:srgbClr val="008000"/>
                </a:solidFill>
                <a:latin typeface="Calibri" panose="020F0502020204030204" pitchFamily="34" charset="0"/>
                <a:cs typeface="Calibri" panose="020F0502020204030204" pitchFamily="34" charset="0"/>
              </a:rPr>
              <a:t>developing software</a:t>
            </a:r>
            <a:r>
              <a:rPr lang="en-US" b="1"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Do </a:t>
            </a:r>
            <a:r>
              <a:rPr lang="en-US" dirty="0">
                <a:solidFill>
                  <a:srgbClr val="008000"/>
                </a:solidFill>
                <a:latin typeface="Calibri" panose="020F0502020204030204" pitchFamily="34" charset="0"/>
                <a:cs typeface="Calibri" panose="020F0502020204030204" pitchFamily="34" charset="0"/>
              </a:rPr>
              <a:t>not develop the same software for different projects (in order to avoid double funding and/or poor financial management</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Manage </a:t>
            </a:r>
            <a:r>
              <a:rPr lang="en-US" dirty="0">
                <a:solidFill>
                  <a:srgbClr val="008000"/>
                </a:solidFill>
                <a:latin typeface="Calibri" panose="020F0502020204030204" pitchFamily="34" charset="0"/>
                <a:cs typeface="Calibri" panose="020F0502020204030204" pitchFamily="34" charset="0"/>
              </a:rPr>
              <a:t>the appropriateness and applicability of the software for the purposes of the project</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Develop </a:t>
            </a:r>
            <a:r>
              <a:rPr lang="en-US" dirty="0">
                <a:solidFill>
                  <a:srgbClr val="008000"/>
                </a:solidFill>
                <a:latin typeface="Calibri" panose="020F0502020204030204" pitchFamily="34" charset="0"/>
                <a:cs typeface="Calibri" panose="020F0502020204030204" pitchFamily="34" charset="0"/>
              </a:rPr>
              <a:t>and maintain all languages and functions specified in the </a:t>
            </a:r>
            <a:r>
              <a:rPr lang="en-US" dirty="0" smtClean="0">
                <a:solidFill>
                  <a:srgbClr val="008000"/>
                </a:solidFill>
                <a:latin typeface="Calibri" panose="020F0502020204030204" pitchFamily="34" charset="0"/>
                <a:cs typeface="Calibri" panose="020F0502020204030204" pitchFamily="34" charset="0"/>
              </a:rPr>
              <a:t>Terms of Reference;</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Maintain </a:t>
            </a:r>
            <a:r>
              <a:rPr lang="en-US" dirty="0">
                <a:solidFill>
                  <a:srgbClr val="008000"/>
                </a:solidFill>
                <a:latin typeface="Calibri" panose="020F0502020204030204" pitchFamily="34" charset="0"/>
                <a:cs typeface="Calibri" panose="020F0502020204030204" pitchFamily="34" charset="0"/>
              </a:rPr>
              <a:t>and update during and after the project (at least during the sustainability period</a:t>
            </a:r>
            <a:r>
              <a:rPr lang="en-US" dirty="0" smtClean="0">
                <a:solidFill>
                  <a:srgbClr val="008000"/>
                </a:solidFill>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Ø"/>
            </a:pPr>
            <a:r>
              <a:rPr lang="en-US" dirty="0" smtClean="0">
                <a:solidFill>
                  <a:srgbClr val="008000"/>
                </a:solidFill>
                <a:latin typeface="Calibri" panose="020F0502020204030204" pitchFamily="34" charset="0"/>
                <a:cs typeface="Calibri" panose="020F0502020204030204" pitchFamily="34" charset="0"/>
              </a:rPr>
              <a:t>Make </a:t>
            </a:r>
            <a:r>
              <a:rPr lang="en-US" dirty="0">
                <a:solidFill>
                  <a:srgbClr val="008000"/>
                </a:solidFill>
                <a:latin typeface="Calibri" panose="020F0502020204030204" pitchFamily="34" charset="0"/>
                <a:cs typeface="Calibri" panose="020F0502020204030204" pitchFamily="34" charset="0"/>
              </a:rPr>
              <a:t>efforts to disseminate and apply among the target group/final beneficiaries.</a:t>
            </a:r>
            <a:endParaRPr lang="bg-BG" dirty="0">
              <a:solidFill>
                <a:srgbClr val="008000"/>
              </a:solidFill>
              <a:latin typeface="Calibri" panose="020F0502020204030204" pitchFamily="34" charset="0"/>
              <a:cs typeface="Calibri" panose="020F0502020204030204" pitchFamily="34" charset="0"/>
            </a:endParaRPr>
          </a:p>
        </p:txBody>
      </p:sp>
      <p:sp>
        <p:nvSpPr>
          <p:cNvPr id="4" name="Rectangle 3"/>
          <p:cNvSpPr/>
          <p:nvPr/>
        </p:nvSpPr>
        <p:spPr>
          <a:xfrm>
            <a:off x="0" y="99720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latin typeface="Calibri" panose="020F0502020204030204" pitchFamily="34" charset="0"/>
                <a:cs typeface="Calibri" panose="020F0502020204030204" pitchFamily="34" charset="0"/>
              </a:rPr>
              <a:t>Specific </a:t>
            </a:r>
            <a:r>
              <a:rPr lang="en-US" b="1" dirty="0">
                <a:latin typeface="Calibri" panose="020F0502020204030204" pitchFamily="34" charset="0"/>
                <a:cs typeface="Calibri" panose="020F0502020204030204" pitchFamily="34" charset="0"/>
              </a:rPr>
              <a:t>recommendations for project implementation and reporting </a:t>
            </a:r>
          </a:p>
          <a:p>
            <a:pPr algn="ctr"/>
            <a:endParaRPr lang="bg-BG"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689242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707886"/>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356585" y="910097"/>
            <a:ext cx="8496943" cy="707886"/>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lvl="0" indent="0" algn="ctr" eaLnBrk="0" fontAlgn="base" hangingPunct="0">
              <a:lnSpc>
                <a:spcPct val="100000"/>
              </a:lnSpc>
              <a:spcBef>
                <a:spcPct val="0"/>
              </a:spcBef>
              <a:spcAft>
                <a:spcPct val="0"/>
              </a:spcAft>
              <a:buNone/>
            </a:pPr>
            <a:r>
              <a:rPr lang="en-US" altLang="en-US" sz="2000" b="1" dirty="0" smtClean="0">
                <a:solidFill>
                  <a:schemeClr val="bg1"/>
                </a:solidFill>
                <a:latin typeface="Arial" panose="020B0604020202020204" pitchFamily="34" charset="0"/>
              </a:rPr>
              <a:t>Specific recommendations </a:t>
            </a:r>
            <a:r>
              <a:rPr lang="en-US" altLang="en-US" sz="2000" b="1" dirty="0">
                <a:solidFill>
                  <a:schemeClr val="bg1"/>
                </a:solidFill>
                <a:latin typeface="Arial" panose="020B0604020202020204" pitchFamily="34" charset="0"/>
              </a:rPr>
              <a:t>for successful project implementation and reporting</a:t>
            </a:r>
            <a:r>
              <a:rPr lang="en-US" altLang="en-US" sz="2000" b="1" dirty="0">
                <a:solidFill>
                  <a:schemeClr val="tx1"/>
                </a:solidFill>
                <a:latin typeface="Arial" panose="020B0604020202020204" pitchFamily="34" charset="0"/>
              </a:rPr>
              <a:t> </a:t>
            </a:r>
          </a:p>
        </p:txBody>
      </p:sp>
      <p:sp>
        <p:nvSpPr>
          <p:cNvPr id="9" name="TextBox 8"/>
          <p:cNvSpPr txBox="1"/>
          <p:nvPr/>
        </p:nvSpPr>
        <p:spPr>
          <a:xfrm>
            <a:off x="20464" y="1617983"/>
            <a:ext cx="9050526" cy="4770537"/>
          </a:xfrm>
          <a:prstGeom prst="rect">
            <a:avLst/>
          </a:prstGeom>
          <a:noFill/>
        </p:spPr>
        <p:txBody>
          <a:bodyPr wrap="square" rtlCol="0">
            <a:spAutoFit/>
          </a:bodyPr>
          <a:lstStyle/>
          <a:p>
            <a:pPr marL="285750" indent="-285750" algn="just">
              <a:buFont typeface="Wingdings" panose="05000000000000000000" pitchFamily="2" charset="2"/>
              <a:buChar char="v"/>
            </a:pPr>
            <a:r>
              <a:rPr lang="en-US" sz="1600" b="1" dirty="0" smtClean="0">
                <a:solidFill>
                  <a:srgbClr val="008000"/>
                </a:solidFill>
                <a:latin typeface="Calibri" panose="020F0502020204030204" pitchFamily="34" charset="0"/>
                <a:cs typeface="Calibri" panose="020F0502020204030204" pitchFamily="34" charset="0"/>
              </a:rPr>
              <a:t>For </a:t>
            </a:r>
            <a:r>
              <a:rPr lang="en-US" sz="1600" b="1" dirty="0">
                <a:solidFill>
                  <a:srgbClr val="008000"/>
                </a:solidFill>
                <a:latin typeface="Calibri" panose="020F0502020204030204" pitchFamily="34" charset="0"/>
                <a:cs typeface="Calibri" panose="020F0502020204030204" pitchFamily="34" charset="0"/>
              </a:rPr>
              <a:t>deliveries</a:t>
            </a:r>
            <a:r>
              <a:rPr lang="en-US" sz="1600" b="1" dirty="0" smtClean="0">
                <a:solidFill>
                  <a:srgbClr val="008000"/>
                </a:solidFill>
                <a:latin typeface="Calibri" panose="020F0502020204030204" pitchFamily="34" charset="0"/>
                <a:cs typeface="Calibri" panose="020F0502020204030204" pitchFamily="34" charset="0"/>
              </a:rPr>
              <a:t>:</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Comply </a:t>
            </a:r>
            <a:r>
              <a:rPr lang="en-US" sz="1600" dirty="0">
                <a:solidFill>
                  <a:srgbClr val="008000"/>
                </a:solidFill>
                <a:latin typeface="Calibri" panose="020F0502020204030204" pitchFamily="34" charset="0"/>
                <a:cs typeface="Calibri" panose="020F0502020204030204" pitchFamily="34" charset="0"/>
              </a:rPr>
              <a:t>with the minimum requirements in the T</a:t>
            </a:r>
            <a:r>
              <a:rPr lang="en-US" sz="1600" dirty="0" smtClean="0">
                <a:solidFill>
                  <a:srgbClr val="008000"/>
                </a:solidFill>
                <a:latin typeface="Calibri" panose="020F0502020204030204" pitchFamily="34" charset="0"/>
                <a:cs typeface="Calibri" panose="020F0502020204030204" pitchFamily="34" charset="0"/>
              </a:rPr>
              <a:t>echnical specification </a:t>
            </a:r>
            <a:r>
              <a:rPr lang="en-US" sz="1600" dirty="0">
                <a:solidFill>
                  <a:srgbClr val="008000"/>
                </a:solidFill>
                <a:latin typeface="Calibri" panose="020F0502020204030204" pitchFamily="34" charset="0"/>
                <a:cs typeface="Calibri" panose="020F0502020204030204" pitchFamily="34" charset="0"/>
              </a:rPr>
              <a:t>at each stage of the process</a:t>
            </a:r>
            <a:r>
              <a:rPr lang="en-US" sz="1600" dirty="0" smtClean="0">
                <a:solidFill>
                  <a:srgbClr val="008000"/>
                </a:solidFill>
                <a:latin typeface="Calibri" panose="020F0502020204030204" pitchFamily="34" charset="0"/>
                <a:cs typeface="Calibri" panose="020F0502020204030204" pitchFamily="34" charset="0"/>
              </a:rPr>
              <a:t>;</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In </a:t>
            </a:r>
            <a:r>
              <a:rPr lang="en-US" sz="1600" dirty="0">
                <a:solidFill>
                  <a:srgbClr val="008000"/>
                </a:solidFill>
                <a:latin typeface="Calibri" panose="020F0502020204030204" pitchFamily="34" charset="0"/>
                <a:cs typeface="Calibri" panose="020F0502020204030204" pitchFamily="34" charset="0"/>
              </a:rPr>
              <a:t>case of a change in the number, specifications, or type of equipment, approval must be sought from the </a:t>
            </a:r>
            <a:r>
              <a:rPr lang="en-US" sz="1600" dirty="0" smtClean="0">
                <a:solidFill>
                  <a:srgbClr val="008000"/>
                </a:solidFill>
                <a:latin typeface="Calibri" panose="020F0502020204030204" pitchFamily="34" charset="0"/>
                <a:cs typeface="Calibri" panose="020F0502020204030204" pitchFamily="34" charset="0"/>
              </a:rPr>
              <a:t>JS/MA </a:t>
            </a:r>
            <a:r>
              <a:rPr lang="en-US" sz="1600" dirty="0">
                <a:solidFill>
                  <a:srgbClr val="008000"/>
                </a:solidFill>
                <a:latin typeface="Calibri" panose="020F0502020204030204" pitchFamily="34" charset="0"/>
                <a:cs typeface="Calibri" panose="020F0502020204030204" pitchFamily="34" charset="0"/>
              </a:rPr>
              <a:t>before claiming the costs </a:t>
            </a:r>
            <a:r>
              <a:rPr lang="en-US" sz="1600" dirty="0" smtClean="0">
                <a:solidFill>
                  <a:srgbClr val="008000"/>
                </a:solidFill>
                <a:latin typeface="Calibri" panose="020F0502020204030204" pitchFamily="34" charset="0"/>
                <a:cs typeface="Calibri" panose="020F0502020204030204" pitchFamily="34" charset="0"/>
              </a:rPr>
              <a:t>for verification by the </a:t>
            </a:r>
            <a:r>
              <a:rPr lang="en-US" sz="1600" dirty="0">
                <a:solidFill>
                  <a:srgbClr val="008000"/>
                </a:solidFill>
                <a:latin typeface="Calibri" panose="020F0502020204030204" pitchFamily="34" charset="0"/>
                <a:cs typeface="Calibri" panose="020F0502020204030204" pitchFamily="34" charset="0"/>
              </a:rPr>
              <a:t>NC</a:t>
            </a:r>
            <a:r>
              <a:rPr lang="en-US" sz="1600" dirty="0" smtClean="0">
                <a:solidFill>
                  <a:srgbClr val="008000"/>
                </a:solidFill>
                <a:latin typeface="Calibri" panose="020F0502020204030204" pitchFamily="34" charset="0"/>
                <a:cs typeface="Calibri" panose="020F0502020204030204" pitchFamily="34" charset="0"/>
              </a:rPr>
              <a:t>;</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Comply </a:t>
            </a:r>
            <a:r>
              <a:rPr lang="en-US" sz="1600" dirty="0">
                <a:solidFill>
                  <a:srgbClr val="008000"/>
                </a:solidFill>
                <a:latin typeface="Calibri" panose="020F0502020204030204" pitchFamily="34" charset="0"/>
                <a:cs typeface="Calibri" panose="020F0502020204030204" pitchFamily="34" charset="0"/>
              </a:rPr>
              <a:t>with the visualization requirements under the program; </a:t>
            </a:r>
            <a:endParaRPr lang="en-US" sz="1600" dirty="0" smtClean="0">
              <a:solidFill>
                <a:srgbClr val="008000"/>
              </a:solidFill>
              <a:latin typeface="Calibri" panose="020F0502020204030204" pitchFamily="34" charset="0"/>
              <a:cs typeface="Calibri" panose="020F0502020204030204" pitchFamily="34" charset="0"/>
            </a:endParaRP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Start </a:t>
            </a:r>
            <a:r>
              <a:rPr lang="en-US" sz="1600" dirty="0">
                <a:solidFill>
                  <a:srgbClr val="008000"/>
                </a:solidFill>
                <a:latin typeface="Calibri" panose="020F0502020204030204" pitchFamily="34" charset="0"/>
                <a:cs typeface="Calibri" panose="020F0502020204030204" pitchFamily="34" charset="0"/>
              </a:rPr>
              <a:t>the procedures early enough, because the equipment/machinery are part of the elements that contribute to the achievement of the project indicators. If the indicators are not achieved as planned, financial corrections will follow. </a:t>
            </a:r>
            <a:endParaRPr lang="en-US" sz="1600" dirty="0" smtClean="0">
              <a:solidFill>
                <a:srgbClr val="008000"/>
              </a:solidFill>
              <a:latin typeface="Calibri" panose="020F0502020204030204" pitchFamily="34" charset="0"/>
              <a:cs typeface="Calibri" panose="020F0502020204030204" pitchFamily="34" charset="0"/>
            </a:endParaRPr>
          </a:p>
          <a:p>
            <a:pPr lvl="1" algn="just"/>
            <a:endParaRPr lang="en-US" sz="1600" dirty="0" smtClean="0">
              <a:solidFill>
                <a:srgbClr val="00800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en-US" sz="1600" b="1" dirty="0" smtClean="0">
                <a:solidFill>
                  <a:srgbClr val="008000"/>
                </a:solidFill>
                <a:latin typeface="Calibri" panose="020F0502020204030204" pitchFamily="34" charset="0"/>
                <a:cs typeface="Calibri" panose="020F0502020204030204" pitchFamily="34" charset="0"/>
              </a:rPr>
              <a:t>For </a:t>
            </a:r>
            <a:r>
              <a:rPr lang="en-US" sz="1600" b="1" dirty="0">
                <a:solidFill>
                  <a:srgbClr val="008000"/>
                </a:solidFill>
                <a:latin typeface="Calibri" panose="020F0502020204030204" pitchFamily="34" charset="0"/>
                <a:cs typeface="Calibri" panose="020F0502020204030204" pitchFamily="34" charset="0"/>
              </a:rPr>
              <a:t>construction</a:t>
            </a:r>
            <a:r>
              <a:rPr lang="en-US" sz="1600" b="1" dirty="0" smtClean="0">
                <a:solidFill>
                  <a:srgbClr val="008000"/>
                </a:solidFill>
                <a:latin typeface="Calibri" panose="020F0502020204030204" pitchFamily="34" charset="0"/>
                <a:cs typeface="Calibri" panose="020F0502020204030204" pitchFamily="34" charset="0"/>
              </a:rPr>
              <a:t>:</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Ensure </a:t>
            </a:r>
            <a:r>
              <a:rPr lang="en-US" sz="1600" dirty="0">
                <a:solidFill>
                  <a:srgbClr val="008000"/>
                </a:solidFill>
                <a:latin typeface="Calibri" panose="020F0502020204030204" pitchFamily="34" charset="0"/>
                <a:cs typeface="Calibri" panose="020F0502020204030204" pitchFamily="34" charset="0"/>
              </a:rPr>
              <a:t>that all components of the construction and installation works are consistent with the various documents in the technical documentation – e.g., discrepancies have been found in the specification of components in the technical design and in the bill of quantities</a:t>
            </a:r>
            <a:r>
              <a:rPr lang="en-US" sz="1600" dirty="0" smtClean="0">
                <a:solidFill>
                  <a:srgbClr val="008000"/>
                </a:solidFill>
                <a:latin typeface="Calibri" panose="020F0502020204030204" pitchFamily="34" charset="0"/>
                <a:cs typeface="Calibri" panose="020F0502020204030204" pitchFamily="34" charset="0"/>
              </a:rPr>
              <a:t>;</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Comply </a:t>
            </a:r>
            <a:r>
              <a:rPr lang="en-US" sz="1600" dirty="0">
                <a:solidFill>
                  <a:srgbClr val="008000"/>
                </a:solidFill>
                <a:latin typeface="Calibri" panose="020F0502020204030204" pitchFamily="34" charset="0"/>
                <a:cs typeface="Calibri" panose="020F0502020204030204" pitchFamily="34" charset="0"/>
              </a:rPr>
              <a:t>with the deadlines set for the completion of construction. When awarding contracts, set realistic deadlines</a:t>
            </a:r>
            <a:r>
              <a:rPr lang="en-US" sz="1600" dirty="0" smtClean="0">
                <a:solidFill>
                  <a:srgbClr val="008000"/>
                </a:solidFill>
                <a:latin typeface="Calibri" panose="020F0502020204030204" pitchFamily="34" charset="0"/>
                <a:cs typeface="Calibri" panose="020F0502020204030204" pitchFamily="34" charset="0"/>
              </a:rPr>
              <a:t>. </a:t>
            </a:r>
          </a:p>
          <a:p>
            <a:pPr marL="534988" lvl="1" indent="-268288" algn="just">
              <a:buFont typeface="Wingdings" panose="05000000000000000000" pitchFamily="2" charset="2"/>
              <a:buChar char="Ø"/>
            </a:pPr>
            <a:r>
              <a:rPr lang="en-US" sz="1600" dirty="0" smtClean="0">
                <a:solidFill>
                  <a:srgbClr val="008000"/>
                </a:solidFill>
                <a:latin typeface="Calibri" panose="020F0502020204030204" pitchFamily="34" charset="0"/>
                <a:cs typeface="Calibri" panose="020F0502020204030204" pitchFamily="34" charset="0"/>
              </a:rPr>
              <a:t>In </a:t>
            </a:r>
            <a:r>
              <a:rPr lang="en-US" sz="1600" dirty="0">
                <a:solidFill>
                  <a:srgbClr val="008000"/>
                </a:solidFill>
                <a:latin typeface="Calibri" panose="020F0502020204030204" pitchFamily="34" charset="0"/>
                <a:cs typeface="Calibri" panose="020F0502020204030204" pitchFamily="34" charset="0"/>
              </a:rPr>
              <a:t>case of non-compliance or failure to fulfill any of the clauses of the contract, such as deadlines, the bill of quantities, or another document that is an integral part of the construction contract, use the penalty clauses in the signed contract. </a:t>
            </a:r>
            <a:endParaRPr lang="bg-BG" sz="1600" dirty="0">
              <a:solidFill>
                <a:srgbClr val="00B050"/>
              </a:solidFill>
              <a:latin typeface="Calibri" panose="020F0502020204030204" pitchFamily="34" charset="0"/>
              <a:cs typeface="Calibri" panose="020F0502020204030204" pitchFamily="34" charset="0"/>
            </a:endParaRPr>
          </a:p>
          <a:p>
            <a:pPr marL="534988" lvl="0" indent="-268288">
              <a:buFont typeface="Wingdings" panose="05000000000000000000" pitchFamily="2" charset="2"/>
              <a:buChar char="Ø"/>
            </a:pPr>
            <a:endParaRPr lang="en-US" sz="1600" dirty="0">
              <a:solidFill>
                <a:srgbClr val="00B050"/>
              </a:solidFill>
            </a:endParaRPr>
          </a:p>
        </p:txBody>
      </p:sp>
    </p:spTree>
    <p:extLst>
      <p:ext uri="{BB962C8B-B14F-4D97-AF65-F5344CB8AC3E}">
        <p14:creationId xmlns:p14="http://schemas.microsoft.com/office/powerpoint/2010/main" val="304381969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 name="Rectangle 1"/>
          <p:cNvSpPr>
            <a:spLocks noChangeArrowheads="1"/>
          </p:cNvSpPr>
          <p:nvPr/>
        </p:nvSpPr>
        <p:spPr bwMode="auto">
          <a:xfrm>
            <a:off x="1148561" y="976770"/>
            <a:ext cx="7036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Recommendations for successful project implementation and reporting</a:t>
            </a:r>
            <a:r>
              <a:rPr kumimoji="0" lang="en-US" altLang="en-US"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
        <p:nvSpPr>
          <p:cNvPr id="3" name="Title 2"/>
          <p:cNvSpPr>
            <a:spLocks noGrp="1"/>
          </p:cNvSpPr>
          <p:nvPr>
            <p:ph type="title"/>
          </p:nvPr>
        </p:nvSpPr>
        <p:spPr>
          <a:xfrm>
            <a:off x="682853" y="2204864"/>
            <a:ext cx="7772400" cy="3744416"/>
          </a:xfrm>
        </p:spPr>
        <p:txBody>
          <a:bodyPr>
            <a:normAutofit fontScale="90000"/>
          </a:bodyPr>
          <a:lstStyle/>
          <a:p>
            <a:pPr algn="ctr"/>
            <a:r>
              <a:rPr lang="en-US" sz="3100" dirty="0" smtClean="0">
                <a:solidFill>
                  <a:srgbClr val="002060"/>
                </a:solidFill>
                <a:latin typeface="Calibri" panose="020F0502020204030204" pitchFamily="34" charset="0"/>
                <a:cs typeface="Calibri" panose="020F0502020204030204" pitchFamily="34" charset="0"/>
              </a:rPr>
              <a:t>Read carefully and re-read (if necessary) the actual version Project Implementation Manual;  </a:t>
            </a:r>
            <a:br>
              <a:rPr lang="en-US" sz="3100" dirty="0" smtClean="0">
                <a:solidFill>
                  <a:srgbClr val="002060"/>
                </a:solidFill>
                <a:latin typeface="Calibri" panose="020F0502020204030204" pitchFamily="34" charset="0"/>
                <a:cs typeface="Calibri" panose="020F0502020204030204" pitchFamily="34" charset="0"/>
              </a:rPr>
            </a:br>
            <a:r>
              <a:rPr lang="en-US" sz="3100" dirty="0" smtClean="0">
                <a:solidFill>
                  <a:srgbClr val="002060"/>
                </a:solidFill>
                <a:latin typeface="Calibri" panose="020F0502020204030204" pitchFamily="34" charset="0"/>
                <a:cs typeface="Calibri" panose="020F0502020204030204" pitchFamily="34" charset="0"/>
              </a:rPr>
              <a:t/>
            </a:r>
            <a:br>
              <a:rPr lang="en-US" sz="3100" dirty="0" smtClean="0">
                <a:solidFill>
                  <a:srgbClr val="002060"/>
                </a:solidFill>
                <a:latin typeface="Calibri" panose="020F0502020204030204" pitchFamily="34" charset="0"/>
                <a:cs typeface="Calibri" panose="020F0502020204030204" pitchFamily="34" charset="0"/>
              </a:rPr>
            </a:br>
            <a:r>
              <a:rPr lang="en-US" sz="3100" dirty="0" smtClean="0">
                <a:solidFill>
                  <a:srgbClr val="002060"/>
                </a:solidFill>
                <a:latin typeface="Calibri" panose="020F0502020204030204" pitchFamily="34" charset="0"/>
                <a:cs typeface="Calibri" panose="020F0502020204030204" pitchFamily="34" charset="0"/>
              </a:rPr>
              <a:t>Stay in contact with the JS of the Program; </a:t>
            </a:r>
            <a:br>
              <a:rPr lang="en-US" sz="3100" dirty="0" smtClean="0">
                <a:solidFill>
                  <a:srgbClr val="002060"/>
                </a:solidFill>
                <a:latin typeface="Calibri" panose="020F0502020204030204" pitchFamily="34" charset="0"/>
                <a:cs typeface="Calibri" panose="020F0502020204030204" pitchFamily="34" charset="0"/>
              </a:rPr>
            </a:br>
            <a:r>
              <a:rPr lang="en-US" sz="3100" dirty="0" smtClean="0">
                <a:solidFill>
                  <a:srgbClr val="002060"/>
                </a:solidFill>
                <a:latin typeface="Calibri" panose="020F0502020204030204" pitchFamily="34" charset="0"/>
                <a:cs typeface="Calibri" panose="020F0502020204030204" pitchFamily="34" charset="0"/>
              </a:rPr>
              <a:t/>
            </a:r>
            <a:br>
              <a:rPr lang="en-US" sz="3100" dirty="0" smtClean="0">
                <a:solidFill>
                  <a:srgbClr val="002060"/>
                </a:solidFill>
                <a:latin typeface="Calibri" panose="020F0502020204030204" pitchFamily="34" charset="0"/>
                <a:cs typeface="Calibri" panose="020F0502020204030204" pitchFamily="34" charset="0"/>
              </a:rPr>
            </a:br>
            <a:r>
              <a:rPr lang="en-US" sz="3100" dirty="0" smtClean="0">
                <a:solidFill>
                  <a:srgbClr val="002060"/>
                </a:solidFill>
                <a:latin typeface="Calibri" panose="020F0502020204030204" pitchFamily="34" charset="0"/>
                <a:cs typeface="Calibri" panose="020F0502020204030204" pitchFamily="34" charset="0"/>
              </a:rPr>
              <a:t>Contact the </a:t>
            </a:r>
            <a:r>
              <a:rPr lang="en-US" sz="3100" dirty="0">
                <a:solidFill>
                  <a:srgbClr val="002060"/>
                </a:solidFill>
                <a:latin typeface="Calibri" panose="020F0502020204030204" pitchFamily="34" charset="0"/>
                <a:cs typeface="Calibri" panose="020F0502020204030204" pitchFamily="34" charset="0"/>
              </a:rPr>
              <a:t>N</a:t>
            </a:r>
            <a:r>
              <a:rPr lang="en-US" sz="3100" dirty="0" smtClean="0">
                <a:solidFill>
                  <a:srgbClr val="002060"/>
                </a:solidFill>
                <a:latin typeface="Calibri" panose="020F0502020204030204" pitchFamily="34" charset="0"/>
                <a:cs typeface="Calibri" panose="020F0502020204030204" pitchFamily="34" charset="0"/>
              </a:rPr>
              <a:t>ational control in advance if you need any specific information or have a question.  </a:t>
            </a:r>
            <a:r>
              <a:rPr lang="en-US" dirty="0" smtClean="0"/>
              <a:t/>
            </a:r>
            <a:br>
              <a:rPr lang="en-US" dirty="0" smtClean="0"/>
            </a:br>
            <a:endParaRPr lang="en-US" dirty="0"/>
          </a:p>
        </p:txBody>
      </p:sp>
    </p:spTree>
    <p:extLst>
      <p:ext uri="{BB962C8B-B14F-4D97-AF65-F5344CB8AC3E}">
        <p14:creationId xmlns:p14="http://schemas.microsoft.com/office/powerpoint/2010/main" val="23256467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877909"/>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happens after the report has been submitted for review?</a:t>
            </a:r>
            <a:endParaRPr lang="ru-RU" sz="2000" b="1" dirty="0">
              <a:solidFill>
                <a:schemeClr val="bg1"/>
              </a:solidFill>
              <a:effectLst>
                <a:outerShdw blurRad="50800" dist="38100" dir="2700000" algn="tl" rotWithShape="0">
                  <a:prstClr val="black">
                    <a:alpha val="40000"/>
                  </a:prstClr>
                </a:outerShdw>
              </a:effectLst>
            </a:endParaRPr>
          </a:p>
        </p:txBody>
      </p:sp>
      <p:sp>
        <p:nvSpPr>
          <p:cNvPr id="16" name="TextBox 15"/>
          <p:cNvSpPr txBox="1"/>
          <p:nvPr/>
        </p:nvSpPr>
        <p:spPr>
          <a:xfrm>
            <a:off x="191873" y="1567065"/>
            <a:ext cx="8820472" cy="2862322"/>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solidFill>
                  <a:srgbClr val="002060"/>
                </a:solidFill>
                <a:latin typeface="Calibri" panose="020F0502020204030204" pitchFamily="34" charset="0"/>
                <a:cs typeface="Calibri" panose="020F0502020204030204" pitchFamily="34" charset="0"/>
              </a:rPr>
              <a:t>The report is distributed to the controller and reviewed within the time frame established by the Program. No notification is required</a:t>
            </a:r>
            <a:r>
              <a:rPr lang="en-US" sz="2000" dirty="0" smtClean="0">
                <a:solidFill>
                  <a:srgbClr val="002060"/>
                </a:solidFill>
                <a:latin typeface="Calibri" panose="020F0502020204030204" pitchFamily="34" charset="0"/>
                <a:cs typeface="Calibri" panose="020F0502020204030204" pitchFamily="34" charset="0"/>
              </a:rPr>
              <a:t>. In </a:t>
            </a:r>
            <a:r>
              <a:rPr lang="en-US" sz="2000" dirty="0">
                <a:solidFill>
                  <a:srgbClr val="002060"/>
                </a:solidFill>
                <a:latin typeface="Calibri" panose="020F0502020204030204" pitchFamily="34" charset="0"/>
                <a:cs typeface="Calibri" panose="020F0502020204030204" pitchFamily="34" charset="0"/>
              </a:rPr>
              <a:t>case of missing documents or ambiguity in the documents provided, the reviewing controller sends a request for additional documents or clarifications. </a:t>
            </a:r>
            <a:endParaRPr lang="en-US" sz="2000" dirty="0" smtClean="0">
              <a:solidFill>
                <a:srgbClr val="00206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The </a:t>
            </a:r>
            <a:r>
              <a:rPr lang="en-US" sz="2000" dirty="0">
                <a:solidFill>
                  <a:srgbClr val="002060"/>
                </a:solidFill>
                <a:latin typeface="Calibri" panose="020F0502020204030204" pitchFamily="34" charset="0"/>
                <a:cs typeface="Calibri" panose="020F0502020204030204" pitchFamily="34" charset="0"/>
              </a:rPr>
              <a:t>verification period is extended by the period for providing the documents/clarifications. The relevant certificate is issued and attached to the electronic system (JEMS</a:t>
            </a:r>
            <a:r>
              <a:rPr lang="en-US" sz="2000" dirty="0" smtClean="0">
                <a:solidFill>
                  <a:srgbClr val="002060"/>
                </a:solidFill>
                <a:latin typeface="Calibri" panose="020F0502020204030204" pitchFamily="34" charset="0"/>
                <a:cs typeface="Calibri" panose="020F0502020204030204" pitchFamily="34" charset="0"/>
              </a:rPr>
              <a:t>).</a:t>
            </a:r>
          </a:p>
          <a:p>
            <a:pPr algn="ctr"/>
            <a:r>
              <a:rPr lang="en-US" sz="2000" b="1" dirty="0" smtClean="0">
                <a:solidFill>
                  <a:srgbClr val="002060"/>
                </a:solidFill>
                <a:latin typeface="Calibri" panose="020F0502020204030204" pitchFamily="34" charset="0"/>
                <a:cs typeface="Calibri" panose="020F0502020204030204" pitchFamily="34" charset="0"/>
              </a:rPr>
              <a:t>Correspondence </a:t>
            </a:r>
            <a:r>
              <a:rPr lang="en-US" sz="2000" b="1" dirty="0">
                <a:solidFill>
                  <a:srgbClr val="002060"/>
                </a:solidFill>
                <a:latin typeface="Calibri" panose="020F0502020204030204" pitchFamily="34" charset="0"/>
                <a:cs typeface="Calibri" panose="020F0502020204030204" pitchFamily="34" charset="0"/>
              </a:rPr>
              <a:t>in JEMS is only in the control communication module. The documents from the controller upon completion of the control are also there.  </a:t>
            </a:r>
            <a:endParaRPr lang="ru-RU" b="1" dirty="0">
              <a:solidFill>
                <a:schemeClr val="tx2">
                  <a:lumMod val="7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srcRect t="26578" r="20207" b="35937"/>
          <a:stretch/>
        </p:blipFill>
        <p:spPr>
          <a:xfrm>
            <a:off x="323528" y="4640826"/>
            <a:ext cx="8496943" cy="1956527"/>
          </a:xfrm>
          <a:prstGeom prst="rect">
            <a:avLst/>
          </a:prstGeom>
        </p:spPr>
      </p:pic>
      <p:cxnSp>
        <p:nvCxnSpPr>
          <p:cNvPr id="5" name="Straight Arrow Connector 4"/>
          <p:cNvCxnSpPr/>
          <p:nvPr/>
        </p:nvCxnSpPr>
        <p:spPr>
          <a:xfrm>
            <a:off x="60218" y="3645024"/>
            <a:ext cx="2351542"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788024" y="3933056"/>
            <a:ext cx="4355976" cy="2304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054547"/>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752"/>
            <a:ext cx="9149894" cy="764704"/>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sz="quarter" idx="4294967295"/>
          </p:nvPr>
        </p:nvSpPr>
        <p:spPr>
          <a:xfrm>
            <a:off x="539553" y="2492896"/>
            <a:ext cx="8125114" cy="3672408"/>
          </a:xfrm>
        </p:spPr>
        <p:txBody>
          <a:bodyPr>
            <a:noAutofit/>
          </a:bodyPr>
          <a:lstStyle/>
          <a:p>
            <a:pPr marL="0" indent="0" algn="ctr">
              <a:buNone/>
              <a:defRPr/>
            </a:pPr>
            <a:r>
              <a:rPr lang="en-US" sz="2000" dirty="0">
                <a:solidFill>
                  <a:srgbClr val="0066FF"/>
                </a:solidFill>
                <a:latin typeface="Calibri" pitchFamily="34" charset="0"/>
                <a:hlinkClick r:id="rId2"/>
              </a:rPr>
              <a:t>Keep an eye out for documents, changes, and news at</a:t>
            </a:r>
            <a:r>
              <a:rPr lang="en-US" sz="2000" dirty="0" smtClean="0">
                <a:solidFill>
                  <a:srgbClr val="0066FF"/>
                </a:solidFill>
                <a:latin typeface="Calibri" pitchFamily="34" charset="0"/>
                <a:hlinkClick r:id="rId2"/>
              </a:rPr>
              <a:t>:</a:t>
            </a:r>
          </a:p>
          <a:p>
            <a:pPr marL="0" indent="0" algn="ctr">
              <a:buNone/>
              <a:defRPr/>
            </a:pPr>
            <a:endParaRPr lang="bg-BG" sz="2000" dirty="0">
              <a:solidFill>
                <a:srgbClr val="0066FF"/>
              </a:solidFill>
              <a:latin typeface="Calibri" pitchFamily="34" charset="0"/>
              <a:hlinkClick r:id="rId2"/>
            </a:endParaRPr>
          </a:p>
          <a:p>
            <a:pPr marL="0" indent="0" algn="ctr">
              <a:buNone/>
              <a:defRPr/>
            </a:pPr>
            <a:r>
              <a:rPr lang="en-US" sz="2800" dirty="0" smtClean="0">
                <a:solidFill>
                  <a:srgbClr val="002060"/>
                </a:solidFill>
                <a:latin typeface="Calibri" pitchFamily="34" charset="0"/>
              </a:rPr>
              <a:t>ipa-bgtr.mrrb.bg</a:t>
            </a:r>
            <a:endParaRPr lang="bg-BG" sz="2800" dirty="0">
              <a:solidFill>
                <a:srgbClr val="002060"/>
              </a:solidFill>
              <a:latin typeface="Calibri" pitchFamily="34" charset="0"/>
            </a:endParaRPr>
          </a:p>
          <a:p>
            <a:pPr marL="0" indent="0" algn="ctr">
              <a:buNone/>
              <a:defRPr/>
            </a:pPr>
            <a:endParaRPr lang="bg-BG" sz="4000" dirty="0" smtClean="0">
              <a:solidFill>
                <a:srgbClr val="002060"/>
              </a:solidFill>
              <a:effectLst>
                <a:outerShdw blurRad="38100" dist="38100" dir="2700000" algn="tl">
                  <a:srgbClr val="000000">
                    <a:alpha val="43137"/>
                  </a:srgbClr>
                </a:outerShdw>
              </a:effectLst>
              <a:latin typeface="Calibri" pitchFamily="34" charset="0"/>
            </a:endParaRPr>
          </a:p>
          <a:p>
            <a:pPr marL="0" indent="0" algn="ctr">
              <a:buNone/>
              <a:defRPr/>
            </a:pPr>
            <a:r>
              <a:rPr lang="en-US" sz="4000" dirty="0" smtClean="0">
                <a:solidFill>
                  <a:srgbClr val="002060"/>
                </a:solidFill>
                <a:latin typeface="Calibri" pitchFamily="34" charset="0"/>
              </a:rPr>
              <a:t>Thank you for the attention!</a:t>
            </a:r>
            <a:endParaRPr lang="en-US" sz="4000" dirty="0">
              <a:solidFill>
                <a:srgbClr val="002060"/>
              </a:solidFill>
              <a:latin typeface="Calibri" pitchFamily="34" charset="0"/>
            </a:endParaRPr>
          </a:p>
          <a:p>
            <a:pPr marL="180975" indent="-180975" algn="just">
              <a:defRPr/>
            </a:pPr>
            <a:endParaRPr lang="en-US" sz="2000" dirty="0">
              <a:solidFill>
                <a:srgbClr val="126CBE"/>
              </a:solidFill>
              <a:latin typeface="Calibri" pitchFamily="34" charset="0"/>
            </a:endParaRPr>
          </a:p>
          <a:p>
            <a:pPr marL="180975" indent="-180975" algn="just">
              <a:defRPr/>
            </a:pPr>
            <a:endParaRPr lang="en-US" sz="2000" dirty="0">
              <a:solidFill>
                <a:srgbClr val="126CBE"/>
              </a:solidFill>
              <a:latin typeface="Calibri" pitchFamily="34" charset="0"/>
            </a:endParaRPr>
          </a:p>
          <a:p>
            <a:pPr marL="180975" indent="-180975" algn="just">
              <a:defRPr/>
            </a:pPr>
            <a:endParaRPr lang="en-US" sz="2000" dirty="0">
              <a:solidFill>
                <a:srgbClr val="126CBE"/>
              </a:solidFill>
              <a:latin typeface="Calibri" pitchFamily="34" charset="0"/>
            </a:endParaRPr>
          </a:p>
          <a:p>
            <a:pPr marL="0" indent="0" algn="just">
              <a:buNone/>
              <a:defRPr/>
            </a:pPr>
            <a:endParaRPr lang="en-US" sz="2000" dirty="0" smtClean="0">
              <a:solidFill>
                <a:srgbClr val="126CBE"/>
              </a:solidFill>
              <a:latin typeface="Calibri" pitchFamily="34" charset="0"/>
            </a:endParaRPr>
          </a:p>
          <a:p>
            <a:pPr marL="0" indent="0" algn="r">
              <a:buNone/>
              <a:defRPr/>
            </a:pPr>
            <a:endParaRPr lang="en-US" sz="2000" dirty="0" smtClean="0">
              <a:solidFill>
                <a:srgbClr val="126CBE"/>
              </a:solidFill>
              <a:latin typeface="Calibri" pitchFamily="34" charset="0"/>
            </a:endParaRPr>
          </a:p>
        </p:txBody>
      </p:sp>
      <p:sp>
        <p:nvSpPr>
          <p:cNvPr id="8" name="TextBox 7"/>
          <p:cNvSpPr txBox="1"/>
          <p:nvPr/>
        </p:nvSpPr>
        <p:spPr>
          <a:xfrm>
            <a:off x="349768" y="1225102"/>
            <a:ext cx="8341139" cy="547714"/>
          </a:xfrm>
          <a:prstGeom prst="rect">
            <a:avLst/>
          </a:prstGeom>
          <a:noFill/>
        </p:spPr>
        <p:txBody>
          <a:bodyPr wrap="square" rtlCol="0">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200" b="1" dirty="0" smtClean="0">
                <a:solidFill>
                  <a:schemeClr val="bg1"/>
                </a:solidFill>
              </a:rPr>
              <a:t>National Control</a:t>
            </a:r>
            <a:endParaRPr lang="it-IT" sz="2200" b="1" dirty="0">
              <a:solidFill>
                <a:schemeClr val="bg1"/>
              </a:solidFill>
            </a:endParaRPr>
          </a:p>
        </p:txBody>
      </p:sp>
    </p:spTree>
    <p:extLst>
      <p:ext uri="{BB962C8B-B14F-4D97-AF65-F5344CB8AC3E}">
        <p14:creationId xmlns:p14="http://schemas.microsoft.com/office/powerpoint/2010/main" val="25727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877909"/>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will the </a:t>
            </a:r>
            <a:r>
              <a:rPr lang="en-US" sz="2000" b="1" dirty="0" smtClean="0">
                <a:solidFill>
                  <a:schemeClr val="bg1"/>
                </a:solidFill>
                <a:effectLst>
                  <a:outerShdw blurRad="50800" dist="38100" dir="2700000" algn="tl" rotWithShape="0">
                    <a:prstClr val="black">
                      <a:alpha val="40000"/>
                    </a:prstClr>
                  </a:outerShdw>
                </a:effectLst>
              </a:rPr>
              <a:t>controller </a:t>
            </a:r>
            <a:r>
              <a:rPr lang="en-US" sz="2000" b="1" dirty="0">
                <a:solidFill>
                  <a:schemeClr val="bg1"/>
                </a:solidFill>
                <a:effectLst>
                  <a:outerShdw blurRad="50800" dist="38100" dir="2700000" algn="tl" rotWithShape="0">
                    <a:prstClr val="black">
                      <a:alpha val="40000"/>
                    </a:prstClr>
                  </a:outerShdw>
                </a:effectLst>
              </a:rPr>
              <a:t>check?</a:t>
            </a:r>
            <a:endParaRPr lang="ru-RU" sz="2000" b="1" dirty="0">
              <a:solidFill>
                <a:schemeClr val="bg1"/>
              </a:solidFill>
              <a:effectLst>
                <a:outerShdw blurRad="50800" dist="38100" dir="2700000" algn="tl" rotWithShape="0">
                  <a:prstClr val="black">
                    <a:alpha val="40000"/>
                  </a:prstClr>
                </a:outerShdw>
              </a:effectLst>
            </a:endParaRPr>
          </a:p>
        </p:txBody>
      </p:sp>
      <p:sp>
        <p:nvSpPr>
          <p:cNvPr id="9" name="TextBox 8"/>
          <p:cNvSpPr txBox="1"/>
          <p:nvPr/>
        </p:nvSpPr>
        <p:spPr>
          <a:xfrm>
            <a:off x="395536" y="1556792"/>
            <a:ext cx="8568952" cy="4708981"/>
          </a:xfrm>
          <a:prstGeom prst="rect">
            <a:avLst/>
          </a:prstGeom>
          <a:noFill/>
        </p:spPr>
        <p:txBody>
          <a:bodyPr wrap="square" rtlCol="0">
            <a:spAutoFit/>
          </a:bodyPr>
          <a:lstStyle/>
          <a:p>
            <a:pPr algn="just"/>
            <a:r>
              <a:rPr lang="en-US" sz="2000" dirty="0">
                <a:solidFill>
                  <a:srgbClr val="002060"/>
                </a:solidFill>
                <a:latin typeface="Calibri" panose="020F0502020204030204" pitchFamily="34" charset="0"/>
                <a:cs typeface="Calibri" panose="020F0502020204030204" pitchFamily="34" charset="0"/>
              </a:rPr>
              <a:t>The main methods are</a:t>
            </a:r>
            <a:r>
              <a:rPr lang="en-US" sz="2000" dirty="0" smtClean="0">
                <a:solidFill>
                  <a:srgbClr val="002060"/>
                </a:solidFill>
                <a:latin typeface="Calibri" panose="020F0502020204030204" pitchFamily="34" charset="0"/>
                <a:cs typeface="Calibri" panose="020F0502020204030204" pitchFamily="34" charset="0"/>
              </a:rPr>
              <a:t>:</a:t>
            </a:r>
          </a:p>
          <a:p>
            <a:pPr algn="just"/>
            <a:r>
              <a:rPr lang="en-US" sz="2000" dirty="0" smtClean="0">
                <a:solidFill>
                  <a:srgbClr val="002060"/>
                </a:solidFill>
                <a:latin typeface="Calibri" panose="020F0502020204030204" pitchFamily="34" charset="0"/>
                <a:cs typeface="Calibri" panose="020F0502020204030204" pitchFamily="34" charset="0"/>
              </a:rPr>
              <a:t>- </a:t>
            </a:r>
            <a:r>
              <a:rPr lang="en-US" sz="2000" b="1" dirty="0" smtClean="0">
                <a:solidFill>
                  <a:srgbClr val="002060"/>
                </a:solidFill>
                <a:latin typeface="Calibri" panose="020F0502020204030204" pitchFamily="34" charset="0"/>
                <a:cs typeface="Calibri" panose="020F0502020204030204" pitchFamily="34" charset="0"/>
              </a:rPr>
              <a:t>„documentary/ administrative </a:t>
            </a:r>
            <a:r>
              <a:rPr lang="en-US" sz="2000" b="1" dirty="0">
                <a:solidFill>
                  <a:srgbClr val="002060"/>
                </a:solidFill>
                <a:latin typeface="Calibri" panose="020F0502020204030204" pitchFamily="34" charset="0"/>
                <a:cs typeface="Calibri" panose="020F0502020204030204" pitchFamily="34" charset="0"/>
              </a:rPr>
              <a:t>verification" </a:t>
            </a:r>
            <a:r>
              <a:rPr lang="en-US" sz="2000" dirty="0">
                <a:solidFill>
                  <a:srgbClr val="002060"/>
                </a:solidFill>
                <a:latin typeface="Calibri" panose="020F0502020204030204" pitchFamily="34" charset="0"/>
                <a:cs typeface="Calibri" panose="020F0502020204030204" pitchFamily="34" charset="0"/>
              </a:rPr>
              <a:t>- documents attached to the </a:t>
            </a:r>
            <a:r>
              <a:rPr lang="en-US" sz="2000" dirty="0" smtClean="0">
                <a:solidFill>
                  <a:srgbClr val="002060"/>
                </a:solidFill>
                <a:latin typeface="Calibri" panose="020F0502020204030204" pitchFamily="34" charset="0"/>
                <a:cs typeface="Calibri" panose="020F0502020204030204" pitchFamily="34" charset="0"/>
              </a:rPr>
              <a:t>system: </a:t>
            </a:r>
            <a:r>
              <a:rPr lang="en-US" sz="2000" dirty="0">
                <a:solidFill>
                  <a:srgbClr val="002060"/>
                </a:solidFill>
                <a:latin typeface="Calibri" panose="020F0502020204030204" pitchFamily="34" charset="0"/>
                <a:cs typeface="Calibri" panose="020F0502020204030204" pitchFamily="34" charset="0"/>
              </a:rPr>
              <a:t>financial, accounting, and </a:t>
            </a:r>
            <a:r>
              <a:rPr lang="en-US" sz="2000" dirty="0" smtClean="0">
                <a:solidFill>
                  <a:srgbClr val="002060"/>
                </a:solidFill>
                <a:latin typeface="Calibri" panose="020F0502020204030204" pitchFamily="34" charset="0"/>
                <a:cs typeface="Calibri" panose="020F0502020204030204" pitchFamily="34" charset="0"/>
              </a:rPr>
              <a:t>expenditure </a:t>
            </a:r>
            <a:r>
              <a:rPr lang="en-US" sz="2000" dirty="0" smtClean="0">
                <a:solidFill>
                  <a:srgbClr val="002060"/>
                </a:solidFill>
                <a:latin typeface="Calibri" panose="020F0502020204030204" pitchFamily="34" charset="0"/>
                <a:cs typeface="Calibri" panose="020F0502020204030204" pitchFamily="34" charset="0"/>
              </a:rPr>
              <a:t>documents supporting </a:t>
            </a:r>
            <a:r>
              <a:rPr lang="en-US" sz="2000" dirty="0">
                <a:solidFill>
                  <a:srgbClr val="002060"/>
                </a:solidFill>
                <a:latin typeface="Calibri" panose="020F0502020204030204" pitchFamily="34" charset="0"/>
                <a:cs typeface="Calibri" panose="020F0502020204030204" pitchFamily="34" charset="0"/>
              </a:rPr>
              <a:t>and evidentiary documents and materials - photographs, protocols, reports, </a:t>
            </a:r>
            <a:r>
              <a:rPr lang="en-US" sz="2000" dirty="0" smtClean="0">
                <a:solidFill>
                  <a:srgbClr val="002060"/>
                </a:solidFill>
                <a:latin typeface="Calibri" panose="020F0502020204030204" pitchFamily="34" charset="0"/>
                <a:cs typeface="Calibri" panose="020F0502020204030204" pitchFamily="34" charset="0"/>
              </a:rPr>
              <a:t>etc. public </a:t>
            </a:r>
            <a:r>
              <a:rPr lang="en-US" sz="2000" dirty="0">
                <a:solidFill>
                  <a:srgbClr val="002060"/>
                </a:solidFill>
                <a:latin typeface="Calibri" panose="020F0502020204030204" pitchFamily="34" charset="0"/>
                <a:cs typeface="Calibri" panose="020F0502020204030204" pitchFamily="34" charset="0"/>
              </a:rPr>
              <a:t>procurement </a:t>
            </a:r>
            <a:r>
              <a:rPr lang="en-US" sz="2000" dirty="0" smtClean="0">
                <a:solidFill>
                  <a:srgbClr val="002060"/>
                </a:solidFill>
                <a:latin typeface="Calibri" panose="020F0502020204030204" pitchFamily="34" charset="0"/>
                <a:cs typeface="Calibri" panose="020F0502020204030204" pitchFamily="34" charset="0"/>
              </a:rPr>
              <a:t>documentation;</a:t>
            </a:r>
            <a:endParaRPr lang="en-US" sz="2000" dirty="0" smtClean="0">
              <a:solidFill>
                <a:srgbClr val="002060"/>
              </a:solidFill>
              <a:latin typeface="Calibri" panose="020F0502020204030204" pitchFamily="34" charset="0"/>
              <a:cs typeface="Calibri" panose="020F0502020204030204" pitchFamily="34" charset="0"/>
            </a:endParaRPr>
          </a:p>
          <a:p>
            <a:pPr algn="just"/>
            <a:r>
              <a:rPr lang="en-US" sz="2000" dirty="0" smtClean="0">
                <a:solidFill>
                  <a:srgbClr val="002060"/>
                </a:solidFill>
                <a:latin typeface="Calibri" panose="020F0502020204030204" pitchFamily="34" charset="0"/>
                <a:cs typeface="Calibri" panose="020F0502020204030204" pitchFamily="34" charset="0"/>
              </a:rPr>
              <a:t>"</a:t>
            </a:r>
            <a:r>
              <a:rPr lang="en-US" sz="2000" b="1" dirty="0" smtClean="0">
                <a:solidFill>
                  <a:srgbClr val="002060"/>
                </a:solidFill>
                <a:latin typeface="Calibri" panose="020F0502020204030204" pitchFamily="34" charset="0"/>
                <a:cs typeface="Calibri" panose="020F0502020204030204" pitchFamily="34" charset="0"/>
              </a:rPr>
              <a:t>on-the-spot </a:t>
            </a:r>
            <a:r>
              <a:rPr lang="en-US" sz="2000" b="1" dirty="0">
                <a:solidFill>
                  <a:srgbClr val="002060"/>
                </a:solidFill>
                <a:latin typeface="Calibri" panose="020F0502020204030204" pitchFamily="34" charset="0"/>
                <a:cs typeface="Calibri" panose="020F0502020204030204" pitchFamily="34" charset="0"/>
              </a:rPr>
              <a:t>verification" </a:t>
            </a:r>
            <a:r>
              <a:rPr lang="en-US" sz="2000" dirty="0" smtClean="0">
                <a:solidFill>
                  <a:srgbClr val="002060"/>
                </a:solidFill>
                <a:latin typeface="Calibri" panose="020F0502020204030204" pitchFamily="34" charset="0"/>
                <a:cs typeface="Calibri" panose="020F0502020204030204" pitchFamily="34" charset="0"/>
              </a:rPr>
              <a:t>– real and virtual - at </a:t>
            </a:r>
            <a:r>
              <a:rPr lang="en-US" sz="2000" dirty="0">
                <a:solidFill>
                  <a:srgbClr val="002060"/>
                </a:solidFill>
                <a:latin typeface="Calibri" panose="020F0502020204030204" pitchFamily="34" charset="0"/>
                <a:cs typeface="Calibri" panose="020F0502020204030204" pitchFamily="34" charset="0"/>
              </a:rPr>
              <a:t>least once </a:t>
            </a:r>
            <a:r>
              <a:rPr lang="en-US" sz="2000" dirty="0" smtClean="0">
                <a:solidFill>
                  <a:srgbClr val="002060"/>
                </a:solidFill>
                <a:latin typeface="Calibri" panose="020F0502020204030204" pitchFamily="34" charset="0"/>
                <a:cs typeface="Calibri" panose="020F0502020204030204" pitchFamily="34" charset="0"/>
              </a:rPr>
              <a:t>real during </a:t>
            </a:r>
            <a:r>
              <a:rPr lang="en-US" sz="2000" dirty="0">
                <a:solidFill>
                  <a:srgbClr val="002060"/>
                </a:solidFill>
                <a:latin typeface="Calibri" panose="020F0502020204030204" pitchFamily="34" charset="0"/>
                <a:cs typeface="Calibri" panose="020F0502020204030204" pitchFamily="34" charset="0"/>
              </a:rPr>
              <a:t>the </a:t>
            </a:r>
            <a:r>
              <a:rPr lang="en-US" sz="2000" dirty="0" smtClean="0">
                <a:solidFill>
                  <a:srgbClr val="002060"/>
                </a:solidFill>
                <a:latin typeface="Calibri" panose="020F0502020204030204" pitchFamily="34" charset="0"/>
                <a:cs typeface="Calibri" panose="020F0502020204030204" pitchFamily="34" charset="0"/>
              </a:rPr>
              <a:t>project life cycle, </a:t>
            </a:r>
            <a:r>
              <a:rPr lang="en-US" sz="2000" dirty="0">
                <a:solidFill>
                  <a:srgbClr val="002060"/>
                </a:solidFill>
                <a:latin typeface="Calibri" panose="020F0502020204030204" pitchFamily="34" charset="0"/>
                <a:cs typeface="Calibri" panose="020F0502020204030204" pitchFamily="34" charset="0"/>
              </a:rPr>
              <a:t>the controller will contact you and notify you of an on-site </a:t>
            </a:r>
            <a:r>
              <a:rPr lang="en-US" sz="2000" dirty="0" smtClean="0">
                <a:solidFill>
                  <a:srgbClr val="002060"/>
                </a:solidFill>
                <a:latin typeface="Calibri" panose="020F0502020204030204" pitchFamily="34" charset="0"/>
                <a:cs typeface="Calibri" panose="020F0502020204030204" pitchFamily="34" charset="0"/>
              </a:rPr>
              <a:t>visit.  </a:t>
            </a:r>
          </a:p>
          <a:p>
            <a:pPr algn="just"/>
            <a:endParaRPr lang="en-US" sz="2000" dirty="0" smtClean="0">
              <a:solidFill>
                <a:srgbClr val="002060"/>
              </a:solidFill>
              <a:latin typeface="Calibri" panose="020F0502020204030204" pitchFamily="34" charset="0"/>
              <a:cs typeface="Calibri" panose="020F0502020204030204" pitchFamily="34" charset="0"/>
            </a:endParaRPr>
          </a:p>
          <a:p>
            <a:pPr algn="just"/>
            <a:r>
              <a:rPr lang="en-US" sz="2000" dirty="0" smtClean="0">
                <a:solidFill>
                  <a:srgbClr val="002060"/>
                </a:solidFill>
                <a:latin typeface="Calibri" panose="020F0502020204030204" pitchFamily="34" charset="0"/>
                <a:cs typeface="Calibri" panose="020F0502020204030204" pitchFamily="34" charset="0"/>
              </a:rPr>
              <a:t>For each report submitted the controller shall do:</a:t>
            </a:r>
            <a:endParaRPr lang="en-US" sz="2000" dirty="0">
              <a:solidFill>
                <a:srgbClr val="00206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n-US" sz="2000" dirty="0" smtClean="0">
                <a:solidFill>
                  <a:srgbClr val="002060"/>
                </a:solidFill>
                <a:latin typeface="Calibri" panose="020F0502020204030204" pitchFamily="34" charset="0"/>
                <a:cs typeface="Calibri" panose="020F0502020204030204" pitchFamily="34" charset="0"/>
              </a:rPr>
              <a:t>Review </a:t>
            </a:r>
            <a:r>
              <a:rPr lang="en-US" sz="2000" dirty="0">
                <a:solidFill>
                  <a:srgbClr val="002060"/>
                </a:solidFill>
                <a:latin typeface="Calibri" panose="020F0502020204030204" pitchFamily="34" charset="0"/>
                <a:cs typeface="Calibri" panose="020F0502020204030204" pitchFamily="34" charset="0"/>
              </a:rPr>
              <a:t>of the beneficiary's accounting system – a computerized accounting system must be maintained that allows for separate analytical accounting at the project level</a:t>
            </a:r>
            <a:r>
              <a:rPr lang="en-US" sz="2000" dirty="0" smtClean="0">
                <a:solidFill>
                  <a:srgbClr val="002060"/>
                </a:solidFill>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v"/>
            </a:pPr>
            <a:r>
              <a:rPr lang="en-US" sz="2000" dirty="0" smtClean="0">
                <a:solidFill>
                  <a:srgbClr val="002060"/>
                </a:solidFill>
                <a:latin typeface="Calibri" panose="020F0502020204030204" pitchFamily="34" charset="0"/>
                <a:cs typeface="Calibri" panose="020F0502020204030204" pitchFamily="34" charset="0"/>
              </a:rPr>
              <a:t>Check of the procedures </a:t>
            </a:r>
            <a:r>
              <a:rPr lang="en-US" sz="2000" dirty="0">
                <a:solidFill>
                  <a:srgbClr val="002060"/>
                </a:solidFill>
                <a:latin typeface="Calibri" panose="020F0502020204030204" pitchFamily="34" charset="0"/>
                <a:cs typeface="Calibri" panose="020F0502020204030204" pitchFamily="34" charset="0"/>
              </a:rPr>
              <a:t>for selecting a contractor under </a:t>
            </a:r>
            <a:r>
              <a:rPr lang="en-US" sz="2000" dirty="0" smtClean="0">
                <a:solidFill>
                  <a:srgbClr val="002060"/>
                </a:solidFill>
                <a:latin typeface="Calibri" panose="020F0502020204030204" pitchFamily="34" charset="0"/>
                <a:cs typeface="Calibri" panose="020F0502020204030204" pitchFamily="34" charset="0"/>
              </a:rPr>
              <a:t>program rules, i.e. Annex </a:t>
            </a:r>
            <a:r>
              <a:rPr lang="en-US" sz="2000" dirty="0">
                <a:solidFill>
                  <a:srgbClr val="002060"/>
                </a:solidFill>
                <a:latin typeface="Calibri" panose="020F0502020204030204" pitchFamily="34" charset="0"/>
                <a:cs typeface="Calibri" panose="020F0502020204030204" pitchFamily="34" charset="0"/>
              </a:rPr>
              <a:t>II of the Financing Agreement between </a:t>
            </a:r>
            <a:r>
              <a:rPr lang="en-US" sz="2000" dirty="0" err="1">
                <a:solidFill>
                  <a:srgbClr val="002060"/>
                </a:solidFill>
                <a:latin typeface="Calibri" panose="020F0502020204030204" pitchFamily="34" charset="0"/>
                <a:cs typeface="Calibri" panose="020F0502020204030204" pitchFamily="34" charset="0"/>
              </a:rPr>
              <a:t>Türkiye</a:t>
            </a:r>
            <a:r>
              <a:rPr lang="en-US" sz="2000" dirty="0">
                <a:solidFill>
                  <a:srgbClr val="002060"/>
                </a:solidFill>
                <a:latin typeface="Calibri" panose="020F0502020204030204" pitchFamily="34" charset="0"/>
                <a:cs typeface="Calibri" panose="020F0502020204030204" pitchFamily="34" charset="0"/>
              </a:rPr>
              <a:t> and </a:t>
            </a:r>
            <a:r>
              <a:rPr lang="en-US" sz="2000" dirty="0" smtClean="0">
                <a:solidFill>
                  <a:srgbClr val="002060"/>
                </a:solidFill>
                <a:latin typeface="Calibri" panose="020F0502020204030204" pitchFamily="34" charset="0"/>
                <a:cs typeface="Calibri" panose="020F0502020204030204" pitchFamily="34" charset="0"/>
              </a:rPr>
              <a:t>EC. All the procedures and templates are </a:t>
            </a:r>
            <a:r>
              <a:rPr lang="en-US" sz="2000" dirty="0">
                <a:solidFill>
                  <a:srgbClr val="002060"/>
                </a:solidFill>
                <a:latin typeface="Calibri" panose="020F0502020204030204" pitchFamily="34" charset="0"/>
                <a:cs typeface="Calibri" panose="020F0502020204030204" pitchFamily="34" charset="0"/>
              </a:rPr>
              <a:t>given in (Annex 16</a:t>
            </a:r>
            <a:r>
              <a:rPr lang="en-US" sz="2000" dirty="0" smtClean="0">
                <a:solidFill>
                  <a:srgbClr val="002060"/>
                </a:solidFill>
                <a:latin typeface="Calibri" panose="020F0502020204030204" pitchFamily="34" charset="0"/>
                <a:cs typeface="Calibri" panose="020F0502020204030204" pitchFamily="34" charset="0"/>
              </a:rPr>
              <a:t>).  </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51692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877909"/>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will the controller check?</a:t>
            </a:r>
            <a:endParaRPr lang="ru-RU" sz="2000" b="1" dirty="0">
              <a:solidFill>
                <a:schemeClr val="bg1"/>
              </a:solidFill>
              <a:effectLst>
                <a:outerShdw blurRad="50800" dist="38100" dir="2700000" algn="tl" rotWithShape="0">
                  <a:prstClr val="black">
                    <a:alpha val="40000"/>
                  </a:prstClr>
                </a:outerShdw>
              </a:effectLst>
            </a:endParaRPr>
          </a:p>
        </p:txBody>
      </p:sp>
      <p:sp>
        <p:nvSpPr>
          <p:cNvPr id="9" name="TextBox 8"/>
          <p:cNvSpPr txBox="1"/>
          <p:nvPr/>
        </p:nvSpPr>
        <p:spPr>
          <a:xfrm>
            <a:off x="395536" y="1556792"/>
            <a:ext cx="8568952" cy="4708981"/>
          </a:xfrm>
          <a:prstGeom prst="rect">
            <a:avLst/>
          </a:prstGeom>
          <a:noFill/>
        </p:spPr>
        <p:txBody>
          <a:bodyPr wrap="square" rtlCol="0">
            <a:spAutoFit/>
          </a:bodyPr>
          <a:lstStyle/>
          <a:p>
            <a:pPr algn="just"/>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In the specific projects under this call</a:t>
            </a:r>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pPr marL="342900" indent="-34290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Staff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costs – 20% of eligible costs under BC 4, BC 5, and BC 6 – are not checked, but are automatically added to the verified costs under the three budget categories mentioned above;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342900" indent="-34290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Office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&amp; Administrative Costs – 15% of eligible costs under Staff costs – not checked, automatically added to the verified costs under the three budget categories mentioned above;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342900" indent="-342900" algn="jus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Travel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&amp; Accommodation Costs – 15% of eligible costs under Staff costs – not checked, automatically added to the verified costs under the three budget categories mentioned above;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BUT</a:t>
            </a:r>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endPar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list of project team members and the applicable documents for team members may be requested by the </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MA/NA/JS</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 The project partner must prove that a project team has been appointed in compliance with all applicable legal provisions! </a:t>
            </a:r>
            <a:endParaRPr lang="bg-BG"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6752902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502679"/>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1" y="877909"/>
            <a:ext cx="7523696" cy="506292"/>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will the controller check?</a:t>
            </a:r>
            <a:endParaRPr lang="ru-RU" sz="2000" b="1" dirty="0">
              <a:solidFill>
                <a:schemeClr val="bg1"/>
              </a:solidFill>
              <a:effectLst>
                <a:outerShdw blurRad="50800" dist="38100" dir="2700000" algn="tl" rotWithShape="0">
                  <a:prstClr val="black">
                    <a:alpha val="40000"/>
                  </a:prstClr>
                </a:outerShdw>
              </a:effectLst>
            </a:endParaRPr>
          </a:p>
        </p:txBody>
      </p:sp>
      <p:sp>
        <p:nvSpPr>
          <p:cNvPr id="9" name="TextBox 8"/>
          <p:cNvSpPr txBox="1"/>
          <p:nvPr/>
        </p:nvSpPr>
        <p:spPr>
          <a:xfrm>
            <a:off x="395536" y="1556792"/>
            <a:ext cx="8568952" cy="3785652"/>
          </a:xfrm>
          <a:prstGeom prst="rect">
            <a:avLst/>
          </a:prstGeom>
          <a:noFill/>
        </p:spPr>
        <p:txBody>
          <a:bodyPr wrap="square" rtlCol="0">
            <a:spAutoFit/>
          </a:bodyPr>
          <a:lstStyle/>
          <a:p>
            <a:pPr algn="just"/>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In the specific projects under this call, the costs are based on actual costs</a:t>
            </a:r>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a:t>
            </a:r>
          </a:p>
          <a:p>
            <a:pPr marL="342900" indent="-342900" algn="just">
              <a:spcAft>
                <a:spcPts val="600"/>
              </a:spcAft>
              <a:buFont typeface="Wingdings" panose="05000000000000000000" pitchFamily="2" charset="2"/>
              <a:buChar char="ü"/>
            </a:pPr>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BC </a:t>
            </a:r>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4 External expertise and services</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 costs – selection of contractor, documentation, availability of products, etc.;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342900" indent="-342900" algn="just">
              <a:spcAft>
                <a:spcPts val="600"/>
              </a:spcAft>
              <a:buFont typeface="Wingdings" panose="05000000000000000000" pitchFamily="2" charset="2"/>
              <a:buChar char="ü"/>
            </a:pPr>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BC </a:t>
            </a:r>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5 Equipment costs</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 </a:t>
            </a:r>
          </a:p>
          <a:p>
            <a:pPr marL="800100" lvl="1" indent="-342900" algn="just">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For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equipment hired or leased for a specific period during the project life cycle, the rental or leasing costs for the relevant period are eligible. The total costs of renting/leasing equipment may never exceed the purchase price of the equipment in question. </a:t>
            </a:r>
            <a:endPar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342900" indent="-342900" algn="just">
              <a:spcAft>
                <a:spcPts val="600"/>
              </a:spcAft>
              <a:buFont typeface="Wingdings" panose="05000000000000000000" pitchFamily="2" charset="2"/>
              <a:buChar char="ü"/>
            </a:pPr>
            <a:r>
              <a:rPr lang="en-US" sz="2000" b="1" dirty="0" smtClean="0">
                <a:solidFill>
                  <a:srgbClr val="002060"/>
                </a:solidFill>
                <a:latin typeface="Calibri" panose="020F0502020204030204" pitchFamily="34" charset="0"/>
                <a:ea typeface="Cambria" panose="02040503050406030204" pitchFamily="18" charset="0"/>
                <a:cs typeface="Calibri" panose="020F0502020204030204" pitchFamily="34" charset="0"/>
              </a:rPr>
              <a:t>BC </a:t>
            </a:r>
            <a:r>
              <a:rPr lang="en-US" sz="2000" b="1" dirty="0">
                <a:solidFill>
                  <a:srgbClr val="002060"/>
                </a:solidFill>
                <a:latin typeface="Calibri" panose="020F0502020204030204" pitchFamily="34" charset="0"/>
                <a:ea typeface="Cambria" panose="02040503050406030204" pitchFamily="18" charset="0"/>
                <a:cs typeface="Calibri" panose="020F0502020204030204" pitchFamily="34" charset="0"/>
              </a:rPr>
              <a:t>6 Costs for infrastructure and works</a:t>
            </a:r>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 </a:t>
            </a:r>
          </a:p>
          <a:p>
            <a:pPr algn="just"/>
            <a:endPar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r>
              <a:rPr lang="en-US" sz="2000" dirty="0" smtClean="0">
                <a:solidFill>
                  <a:srgbClr val="002060"/>
                </a:solidFill>
                <a:latin typeface="Calibri" panose="020F0502020204030204" pitchFamily="34" charset="0"/>
                <a:ea typeface="Cambria" panose="02040503050406030204" pitchFamily="18" charset="0"/>
                <a:cs typeface="Calibri" panose="020F0502020204030204" pitchFamily="34" charset="0"/>
              </a:rPr>
              <a:t>For </a:t>
            </a:r>
            <a:r>
              <a:rPr lang="en-US" sz="2000" dirty="0">
                <a:solidFill>
                  <a:srgbClr val="002060"/>
                </a:solidFill>
                <a:latin typeface="Calibri" panose="020F0502020204030204" pitchFamily="34" charset="0"/>
                <a:ea typeface="Cambria" panose="02040503050406030204" pitchFamily="18" charset="0"/>
                <a:cs typeface="Calibri" panose="020F0502020204030204" pitchFamily="34" charset="0"/>
              </a:rPr>
              <a:t>each report: the partner's relevant accounting documents for the period. </a:t>
            </a:r>
            <a:endParaRPr lang="en-US" sz="2000" u="sng" dirty="0" smtClean="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689585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 y="910097"/>
            <a:ext cx="9149894" cy="790711"/>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40260" y="821473"/>
            <a:ext cx="7523696" cy="967957"/>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are the eligible costs under </a:t>
            </a:r>
            <a:endParaRPr lang="en-US" sz="2000" b="1" dirty="0" smtClean="0">
              <a:solidFill>
                <a:schemeClr val="bg1"/>
              </a:solidFill>
              <a:effectLst>
                <a:outerShdw blurRad="50800" dist="38100" dir="2700000" algn="tl" rotWithShape="0">
                  <a:prstClr val="black">
                    <a:alpha val="40000"/>
                  </a:prstClr>
                </a:outerShdw>
              </a:effectLst>
            </a:endParaRPr>
          </a:p>
          <a:p>
            <a:pPr marL="0" indent="0" algn="ctr">
              <a:buNone/>
            </a:pPr>
            <a:r>
              <a:rPr lang="en-US" sz="2000" b="1" dirty="0" smtClean="0">
                <a:solidFill>
                  <a:schemeClr val="bg1"/>
                </a:solidFill>
                <a:effectLst>
                  <a:outerShdw blurRad="50800" dist="38100" dir="2700000" algn="tl" rotWithShape="0">
                    <a:prstClr val="black">
                      <a:alpha val="40000"/>
                    </a:prstClr>
                  </a:outerShdw>
                </a:effectLst>
              </a:rPr>
              <a:t>BC </a:t>
            </a:r>
            <a:r>
              <a:rPr lang="en-US" sz="2000" b="1" dirty="0">
                <a:solidFill>
                  <a:schemeClr val="bg1"/>
                </a:solidFill>
                <a:effectLst>
                  <a:outerShdw blurRad="50800" dist="38100" dir="2700000" algn="tl" rotWithShape="0">
                    <a:prstClr val="black">
                      <a:alpha val="40000"/>
                    </a:prstClr>
                  </a:outerShdw>
                </a:effectLst>
              </a:rPr>
              <a:t>4 External expertise and services costs? </a:t>
            </a:r>
            <a:endParaRPr lang="ru-RU" sz="2000" b="1" dirty="0">
              <a:solidFill>
                <a:schemeClr val="bg1"/>
              </a:solidFill>
              <a:effectLst>
                <a:outerShdw blurRad="50800" dist="38100" dir="2700000" algn="tl" rotWithShape="0">
                  <a:prstClr val="black">
                    <a:alpha val="40000"/>
                  </a:prstClr>
                </a:outerShdw>
              </a:effectLst>
            </a:endParaRPr>
          </a:p>
        </p:txBody>
      </p:sp>
      <p:sp>
        <p:nvSpPr>
          <p:cNvPr id="3" name="Rectangle 2"/>
          <p:cNvSpPr/>
          <p:nvPr/>
        </p:nvSpPr>
        <p:spPr>
          <a:xfrm>
            <a:off x="107505" y="1902958"/>
            <a:ext cx="9036496" cy="4154984"/>
          </a:xfrm>
          <a:prstGeom prst="rect">
            <a:avLst/>
          </a:prstGeom>
        </p:spPr>
        <p:txBody>
          <a:bodyPr wrap="square">
            <a:spAutoFit/>
          </a:bodyPr>
          <a:lstStyle/>
          <a:p>
            <a:r>
              <a:rPr lang="en-US" dirty="0">
                <a:solidFill>
                  <a:srgbClr val="002060"/>
                </a:solidFill>
                <a:latin typeface="Calibri" panose="020F0502020204030204" pitchFamily="34" charset="0"/>
                <a:cs typeface="Calibri" panose="020F0502020204030204" pitchFamily="34" charset="0"/>
              </a:rPr>
              <a:t>Eligible costs under this category are </a:t>
            </a:r>
            <a:r>
              <a:rPr lang="en-US" b="1" dirty="0">
                <a:solidFill>
                  <a:srgbClr val="002060"/>
                </a:solidFill>
                <a:latin typeface="Calibri" panose="020F0502020204030204" pitchFamily="34" charset="0"/>
                <a:cs typeface="Calibri" panose="020F0502020204030204" pitchFamily="34" charset="0"/>
              </a:rPr>
              <a:t>limited</a:t>
            </a:r>
            <a:r>
              <a:rPr lang="en-US" dirty="0">
                <a:solidFill>
                  <a:srgbClr val="002060"/>
                </a:solidFill>
                <a:latin typeface="Calibri" panose="020F0502020204030204" pitchFamily="34" charset="0"/>
                <a:cs typeface="Calibri" panose="020F0502020204030204" pitchFamily="34" charset="0"/>
              </a:rPr>
              <a:t> to the following:</a:t>
            </a:r>
            <a:br>
              <a:rPr lang="en-US" dirty="0">
                <a:solidFill>
                  <a:srgbClr val="002060"/>
                </a:solidFill>
                <a:latin typeface="Calibri" panose="020F0502020204030204" pitchFamily="34" charset="0"/>
                <a:cs typeface="Calibri" panose="020F0502020204030204" pitchFamily="34" charset="0"/>
              </a:rPr>
            </a:b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Development</a:t>
            </a:r>
            <a:r>
              <a:rPr lang="en-US" dirty="0">
                <a:solidFill>
                  <a:srgbClr val="002060"/>
                </a:solidFill>
                <a:latin typeface="Calibri" panose="020F0502020204030204" pitchFamily="34" charset="0"/>
                <a:cs typeface="Calibri" panose="020F0502020204030204" pitchFamily="34" charset="0"/>
              </a:rPr>
              <a:t>, modifications, and updates of IT systems and websites; </a:t>
            </a: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Promotion</a:t>
            </a:r>
            <a:r>
              <a:rPr lang="en-US" dirty="0">
                <a:solidFill>
                  <a:srgbClr val="002060"/>
                </a:solidFill>
                <a:latin typeface="Calibri" panose="020F0502020204030204" pitchFamily="34" charset="0"/>
                <a:cs typeface="Calibri" panose="020F0502020204030204" pitchFamily="34" charset="0"/>
              </a:rPr>
              <a:t>, communication, publicity, promotional items and activities, or information related to the project; </a:t>
            </a: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Intellectual </a:t>
            </a:r>
            <a:r>
              <a:rPr lang="en-US" dirty="0">
                <a:solidFill>
                  <a:srgbClr val="002060"/>
                </a:solidFill>
                <a:latin typeface="Calibri" panose="020F0502020204030204" pitchFamily="34" charset="0"/>
                <a:cs typeface="Calibri" panose="020F0502020204030204" pitchFamily="34" charset="0"/>
              </a:rPr>
              <a:t>property rights; </a:t>
            </a: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Costs </a:t>
            </a:r>
            <a:r>
              <a:rPr lang="en-US" dirty="0">
                <a:solidFill>
                  <a:srgbClr val="002060"/>
                </a:solidFill>
                <a:latin typeface="Calibri" panose="020F0502020204030204" pitchFamily="34" charset="0"/>
                <a:cs typeface="Calibri" panose="020F0502020204030204" pitchFamily="34" charset="0"/>
              </a:rPr>
              <a:t>for external experts, lecturers, trainers, moderators, translators; </a:t>
            </a: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Travel </a:t>
            </a:r>
            <a:r>
              <a:rPr lang="en-US" dirty="0">
                <a:solidFill>
                  <a:srgbClr val="002060"/>
                </a:solidFill>
                <a:latin typeface="Calibri" panose="020F0502020204030204" pitchFamily="34" charset="0"/>
                <a:cs typeface="Calibri" panose="020F0502020204030204" pitchFamily="34" charset="0"/>
              </a:rPr>
              <a:t>and accommodation costs for external experts, lecturers, trainers, moderators, translators, meeting chairs, and service providers; </a:t>
            </a:r>
            <a:endParaRPr lang="en-US" dirty="0" smtClean="0">
              <a:solidFill>
                <a:srgbClr val="002060"/>
              </a:solidFill>
              <a:latin typeface="Calibri" panose="020F0502020204030204" pitchFamily="34" charset="0"/>
              <a:cs typeface="Calibri" panose="020F0502020204030204" pitchFamily="34" charset="0"/>
            </a:endParaRP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Other </a:t>
            </a:r>
            <a:r>
              <a:rPr lang="en-US" dirty="0">
                <a:solidFill>
                  <a:srgbClr val="002060"/>
                </a:solidFill>
                <a:latin typeface="Calibri" panose="020F0502020204030204" pitchFamily="34" charset="0"/>
                <a:cs typeface="Calibri" panose="020F0502020204030204" pitchFamily="34" charset="0"/>
              </a:rPr>
              <a:t>specific costs related to the implementation of the project.</a:t>
            </a:r>
            <a:br>
              <a:rPr lang="en-US" dirty="0">
                <a:solidFill>
                  <a:srgbClr val="002060"/>
                </a:solidFill>
                <a:latin typeface="Calibri" panose="020F0502020204030204" pitchFamily="34" charset="0"/>
                <a:cs typeface="Calibri" panose="020F0502020204030204" pitchFamily="34" charset="0"/>
              </a:rPr>
            </a:br>
            <a:r>
              <a:rPr lang="en-US" dirty="0" smtClean="0">
                <a:solidFill>
                  <a:srgbClr val="002060"/>
                </a:solidFill>
                <a:latin typeface="Calibri" panose="020F0502020204030204" pitchFamily="34" charset="0"/>
                <a:cs typeface="Calibri" panose="020F0502020204030204" pitchFamily="34" charset="0"/>
              </a:rPr>
              <a:t>Travel </a:t>
            </a:r>
            <a:r>
              <a:rPr lang="en-US" dirty="0">
                <a:solidFill>
                  <a:srgbClr val="002060"/>
                </a:solidFill>
                <a:latin typeface="Calibri" panose="020F0502020204030204" pitchFamily="34" charset="0"/>
                <a:cs typeface="Calibri" panose="020F0502020204030204" pitchFamily="34" charset="0"/>
              </a:rPr>
              <a:t>and accommodation expenses for external experts, lecturers, trainers, moderators, translators, meeting chairs, and service providers</a:t>
            </a:r>
            <a:r>
              <a:rPr lang="en-US" dirty="0" smtClean="0">
                <a:solidFill>
                  <a:srgbClr val="002060"/>
                </a:solidFill>
                <a:latin typeface="Calibri" panose="020F0502020204030204" pitchFamily="34" charset="0"/>
                <a:cs typeface="Calibri" panose="020F0502020204030204" pitchFamily="34" charset="0"/>
              </a:rPr>
              <a:t>; </a:t>
            </a:r>
          </a:p>
          <a:p>
            <a:pPr marL="285750" indent="-285750">
              <a:spcAft>
                <a:spcPts val="600"/>
              </a:spcAft>
              <a:buFont typeface="Wingdings" panose="05000000000000000000" pitchFamily="2" charset="2"/>
              <a:buChar char="ü"/>
            </a:pPr>
            <a:r>
              <a:rPr lang="en-US" dirty="0" smtClean="0">
                <a:solidFill>
                  <a:srgbClr val="002060"/>
                </a:solidFill>
                <a:latin typeface="Calibri" panose="020F0502020204030204" pitchFamily="34" charset="0"/>
                <a:cs typeface="Calibri" panose="020F0502020204030204" pitchFamily="34" charset="0"/>
              </a:rPr>
              <a:t>Other </a:t>
            </a:r>
            <a:r>
              <a:rPr lang="en-US" dirty="0">
                <a:solidFill>
                  <a:srgbClr val="002060"/>
                </a:solidFill>
                <a:latin typeface="Calibri" panose="020F0502020204030204" pitchFamily="34" charset="0"/>
                <a:cs typeface="Calibri" panose="020F0502020204030204" pitchFamily="34" charset="0"/>
              </a:rPr>
              <a:t>specific expertise and services required for the project.</a:t>
            </a:r>
          </a:p>
        </p:txBody>
      </p:sp>
    </p:spTree>
    <p:extLst>
      <p:ext uri="{BB962C8B-B14F-4D97-AF65-F5344CB8AC3E}">
        <p14:creationId xmlns:p14="http://schemas.microsoft.com/office/powerpoint/2010/main" val="18437731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42" y="1174238"/>
            <a:ext cx="9157342" cy="1102634"/>
          </a:xfrm>
          <a:prstGeom prst="rect">
            <a:avLst/>
          </a:prstGeom>
          <a:solidFill>
            <a:srgbClr val="1473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8" name="TextBox 7"/>
          <p:cNvSpPr txBox="1"/>
          <p:nvPr/>
        </p:nvSpPr>
        <p:spPr>
          <a:xfrm>
            <a:off x="807204" y="1174238"/>
            <a:ext cx="7523696" cy="967957"/>
          </a:xfrm>
          <a:prstGeom prst="rect">
            <a:avLst/>
          </a:prstGeom>
          <a:noFill/>
        </p:spPr>
        <p:txBody>
          <a:bodyPr wrap="square" rtlCol="0" anchor="ctr">
            <a:spAutoFit/>
          </a:bodyPr>
          <a:lstStyle>
            <a:defPPr>
              <a:defRPr lang="bg-BG"/>
            </a:defPPr>
            <a:lvl1pPr marL="342900" indent="-342900">
              <a:lnSpc>
                <a:spcPct val="150000"/>
              </a:lnSpc>
              <a:buFont typeface="Arial" panose="020B0604020202020204" pitchFamily="34" charset="0"/>
              <a:buChar char="•"/>
              <a:defRPr sz="1600">
                <a:solidFill>
                  <a:schemeClr val="tx2"/>
                </a:solidFill>
                <a:latin typeface="Calibri" panose="020F0502020204030204" pitchFamily="34" charset="0"/>
              </a:defRPr>
            </a:lvl1pPr>
          </a:lstStyle>
          <a:p>
            <a:pPr marL="0" indent="0" algn="ctr">
              <a:buNone/>
            </a:pPr>
            <a:r>
              <a:rPr lang="en-US" sz="2000" b="1" dirty="0">
                <a:solidFill>
                  <a:schemeClr val="bg1"/>
                </a:solidFill>
                <a:effectLst>
                  <a:outerShdw blurRad="50800" dist="38100" dir="2700000" algn="tl" rotWithShape="0">
                    <a:prstClr val="black">
                      <a:alpha val="40000"/>
                    </a:prstClr>
                  </a:outerShdw>
                </a:effectLst>
              </a:rPr>
              <a:t>What are the eligible costs under </a:t>
            </a:r>
            <a:endParaRPr lang="en-US" sz="2000" b="1" dirty="0" smtClean="0">
              <a:solidFill>
                <a:schemeClr val="bg1"/>
              </a:solidFill>
              <a:effectLst>
                <a:outerShdw blurRad="50800" dist="38100" dir="2700000" algn="tl" rotWithShape="0">
                  <a:prstClr val="black">
                    <a:alpha val="40000"/>
                  </a:prstClr>
                </a:outerShdw>
              </a:effectLst>
            </a:endParaRPr>
          </a:p>
          <a:p>
            <a:pPr marL="0" indent="0" algn="ctr">
              <a:buNone/>
            </a:pPr>
            <a:r>
              <a:rPr lang="en-US" sz="2000" b="1" dirty="0" smtClean="0">
                <a:solidFill>
                  <a:schemeClr val="bg1"/>
                </a:solidFill>
                <a:effectLst>
                  <a:outerShdw blurRad="50800" dist="38100" dir="2700000" algn="tl" rotWithShape="0">
                    <a:prstClr val="black">
                      <a:alpha val="40000"/>
                    </a:prstClr>
                  </a:outerShdw>
                </a:effectLst>
              </a:rPr>
              <a:t>BC </a:t>
            </a:r>
            <a:r>
              <a:rPr lang="en-US" sz="2000" b="1" dirty="0">
                <a:solidFill>
                  <a:schemeClr val="bg1"/>
                </a:solidFill>
                <a:effectLst>
                  <a:outerShdw blurRad="50800" dist="38100" dir="2700000" algn="tl" rotWithShape="0">
                    <a:prstClr val="black">
                      <a:alpha val="40000"/>
                    </a:prstClr>
                  </a:outerShdw>
                </a:effectLst>
              </a:rPr>
              <a:t>5 Equipment </a:t>
            </a:r>
            <a:r>
              <a:rPr lang="en-US" sz="2000" b="1" dirty="0" smtClean="0">
                <a:solidFill>
                  <a:schemeClr val="bg1"/>
                </a:solidFill>
                <a:effectLst>
                  <a:outerShdw blurRad="50800" dist="38100" dir="2700000" algn="tl" rotWithShape="0">
                    <a:prstClr val="black">
                      <a:alpha val="40000"/>
                    </a:prstClr>
                  </a:outerShdw>
                </a:effectLst>
              </a:rPr>
              <a:t>costs</a:t>
            </a:r>
            <a:r>
              <a:rPr lang="ru-RU" sz="2000" b="1" dirty="0" smtClean="0">
                <a:solidFill>
                  <a:schemeClr val="bg1"/>
                </a:solidFill>
                <a:effectLst>
                  <a:outerShdw blurRad="50800" dist="38100" dir="2700000" algn="tl" rotWithShape="0">
                    <a:prstClr val="black">
                      <a:alpha val="40000"/>
                    </a:prstClr>
                  </a:outerShdw>
                </a:effectLst>
              </a:rPr>
              <a:t>? </a:t>
            </a:r>
            <a:endParaRPr lang="ru-RU" sz="2000" b="1" dirty="0">
              <a:solidFill>
                <a:schemeClr val="bg1"/>
              </a:solidFill>
              <a:effectLst>
                <a:outerShdw blurRad="50800" dist="38100" dir="2700000" algn="tl" rotWithShape="0">
                  <a:prstClr val="black">
                    <a:alpha val="40000"/>
                  </a:prstClr>
                </a:outerShdw>
              </a:effectLst>
            </a:endParaRPr>
          </a:p>
        </p:txBody>
      </p:sp>
      <p:sp>
        <p:nvSpPr>
          <p:cNvPr id="3" name="Rectangle 2"/>
          <p:cNvSpPr/>
          <p:nvPr/>
        </p:nvSpPr>
        <p:spPr>
          <a:xfrm>
            <a:off x="241901" y="2492896"/>
            <a:ext cx="8646855" cy="3016210"/>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Eligible costs under this category are </a:t>
            </a:r>
            <a:r>
              <a:rPr lang="en-US" sz="2000" b="1" dirty="0">
                <a:solidFill>
                  <a:srgbClr val="002060"/>
                </a:solidFill>
                <a:latin typeface="Calibri" panose="020F0502020204030204" pitchFamily="34" charset="0"/>
                <a:cs typeface="Calibri" panose="020F0502020204030204" pitchFamily="34" charset="0"/>
              </a:rPr>
              <a:t>limited</a:t>
            </a:r>
            <a:r>
              <a:rPr lang="en-US" sz="2000" dirty="0">
                <a:solidFill>
                  <a:srgbClr val="002060"/>
                </a:solidFill>
                <a:latin typeface="Calibri" panose="020F0502020204030204" pitchFamily="34" charset="0"/>
                <a:cs typeface="Calibri" panose="020F0502020204030204" pitchFamily="34" charset="0"/>
              </a:rPr>
              <a:t> to the following: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IT </a:t>
            </a:r>
            <a:r>
              <a:rPr lang="en-US" sz="2000" dirty="0">
                <a:solidFill>
                  <a:srgbClr val="002060"/>
                </a:solidFill>
                <a:latin typeface="Calibri" panose="020F0502020204030204" pitchFamily="34" charset="0"/>
                <a:cs typeface="Calibri" panose="020F0502020204030204" pitchFamily="34" charset="0"/>
              </a:rPr>
              <a:t>hardware and software;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furniture </a:t>
            </a:r>
            <a:r>
              <a:rPr lang="en-US" sz="2000" dirty="0">
                <a:solidFill>
                  <a:srgbClr val="002060"/>
                </a:solidFill>
                <a:latin typeface="Calibri" panose="020F0502020204030204" pitchFamily="34" charset="0"/>
                <a:cs typeface="Calibri" panose="020F0502020204030204" pitchFamily="34" charset="0"/>
              </a:rPr>
              <a:t>and furnishings;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laboratory </a:t>
            </a:r>
            <a:r>
              <a:rPr lang="en-US" sz="2000" dirty="0">
                <a:solidFill>
                  <a:srgbClr val="002060"/>
                </a:solidFill>
                <a:latin typeface="Calibri" panose="020F0502020204030204" pitchFamily="34" charset="0"/>
                <a:cs typeface="Calibri" panose="020F0502020204030204" pitchFamily="34" charset="0"/>
              </a:rPr>
              <a:t>equipment;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machinery </a:t>
            </a:r>
            <a:r>
              <a:rPr lang="en-US" sz="2000" dirty="0">
                <a:solidFill>
                  <a:srgbClr val="002060"/>
                </a:solidFill>
                <a:latin typeface="Calibri" panose="020F0502020204030204" pitchFamily="34" charset="0"/>
                <a:cs typeface="Calibri" panose="020F0502020204030204" pitchFamily="34" charset="0"/>
              </a:rPr>
              <a:t>and tools;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instruments </a:t>
            </a:r>
            <a:r>
              <a:rPr lang="en-US" sz="2000" dirty="0">
                <a:solidFill>
                  <a:srgbClr val="002060"/>
                </a:solidFill>
                <a:latin typeface="Calibri" panose="020F0502020204030204" pitchFamily="34" charset="0"/>
                <a:cs typeface="Calibri" panose="020F0502020204030204" pitchFamily="34" charset="0"/>
              </a:rPr>
              <a:t>or devices; </a:t>
            </a:r>
            <a:endParaRPr lang="bg-BG" sz="2000" dirty="0" smtClean="0">
              <a:solidFill>
                <a:srgbClr val="002060"/>
              </a:solidFill>
              <a:latin typeface="Calibri" panose="020F0502020204030204" pitchFamily="34" charset="0"/>
              <a:cs typeface="Calibri" panose="020F0502020204030204" pitchFamily="34" charset="0"/>
            </a:endParaRPr>
          </a:p>
          <a:p>
            <a:pPr marL="342900" indent="-342900">
              <a:spcAft>
                <a:spcPts val="600"/>
              </a:spcAft>
              <a:buFont typeface="Wingdings" panose="05000000000000000000" pitchFamily="2" charset="2"/>
              <a:buChar char="ü"/>
            </a:pPr>
            <a:r>
              <a:rPr lang="en-US" sz="2000" dirty="0" smtClean="0">
                <a:solidFill>
                  <a:srgbClr val="002060"/>
                </a:solidFill>
                <a:latin typeface="Calibri" panose="020F0502020204030204" pitchFamily="34" charset="0"/>
                <a:cs typeface="Calibri" panose="020F0502020204030204" pitchFamily="34" charset="0"/>
              </a:rPr>
              <a:t>other </a:t>
            </a:r>
            <a:r>
              <a:rPr lang="en-US" sz="2000" dirty="0">
                <a:solidFill>
                  <a:srgbClr val="002060"/>
                </a:solidFill>
                <a:latin typeface="Calibri" panose="020F0502020204030204" pitchFamily="34" charset="0"/>
                <a:cs typeface="Calibri" panose="020F0502020204030204" pitchFamily="34" charset="0"/>
              </a:rPr>
              <a:t>specific equipment necessary for the activity.</a:t>
            </a:r>
          </a:p>
          <a:p>
            <a:pPr>
              <a:spcAft>
                <a:spcPts val="600"/>
              </a:spcAft>
            </a:pP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84771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12047</TotalTime>
  <Words>5135</Words>
  <Application>Microsoft Office PowerPoint</Application>
  <PresentationFormat>On-screen Show (4:3)</PresentationFormat>
  <Paragraphs>397</Paragraphs>
  <Slides>40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Cambria</vt:lpstr>
      <vt:lpstr>Franklin Gothic Book</vt:lpstr>
      <vt:lpstr>Perpetua</vt:lpstr>
      <vt:lpstr>Trebuchet MS</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Conflict of Interests (CI)</vt:lpstr>
      <vt:lpstr>PowerPoint Presentation</vt:lpstr>
      <vt:lpstr>PowerPoint Presentation</vt:lpstr>
      <vt:lpstr>PowerPoint Presentation</vt:lpstr>
      <vt:lpstr>PowerPoint Presentation</vt:lpstr>
      <vt:lpstr>PowerPoint Presentation</vt:lpstr>
      <vt:lpstr>Read carefully and re-read (if necessary) the actual version Project Implementation Manual;    Stay in contact with the JS of the Program;   Contact the National control in advance if you need any specific information or have a question.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Neboysha Nikolich</dc:creator>
  <cp:lastModifiedBy>MRRBUser</cp:lastModifiedBy>
  <cp:revision>867</cp:revision>
  <cp:lastPrinted>2025-09-18T10:23:47Z</cp:lastPrinted>
  <dcterms:created xsi:type="dcterms:W3CDTF">2016-03-29T08:21:27Z</dcterms:created>
  <dcterms:modified xsi:type="dcterms:W3CDTF">2025-09-25T05:26:16Z</dcterms:modified>
</cp:coreProperties>
</file>