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3" r:id="rId4"/>
    <p:sldId id="259" r:id="rId5"/>
    <p:sldId id="258" r:id="rId6"/>
    <p:sldId id="260" r:id="rId7"/>
    <p:sldId id="261" r:id="rId8"/>
    <p:sldId id="262" r:id="rId9"/>
    <p:sldId id="280" r:id="rId10"/>
    <p:sldId id="264" r:id="rId11"/>
    <p:sldId id="266" r:id="rId12"/>
    <p:sldId id="265" r:id="rId13"/>
    <p:sldId id="267" r:id="rId14"/>
    <p:sldId id="268" r:id="rId15"/>
    <p:sldId id="269" r:id="rId16"/>
    <p:sldId id="270" r:id="rId17"/>
    <p:sldId id="279" r:id="rId18"/>
    <p:sldId id="283" r:id="rId19"/>
    <p:sldId id="284"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256"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6426F-0483-4A18-9B72-CAA0F0E8BE87}"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7234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426F-0483-4A18-9B72-CAA0F0E8BE87}"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4645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426F-0483-4A18-9B72-CAA0F0E8BE87}"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233578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326" y="541674"/>
            <a:ext cx="8534400" cy="15070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61205" y="2439955"/>
            <a:ext cx="10220925" cy="3615267"/>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6426F-0483-4A18-9B72-CAA0F0E8BE87}"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4FDE3-16B1-4BA6-A069-9BC5FD9AD127}" type="slidenum">
              <a:rPr lang="en-US" smtClean="0"/>
              <a:t>‹#›</a:t>
            </a:fld>
            <a:endParaRPr lang="en-US" dirty="0"/>
          </a:p>
        </p:txBody>
      </p:sp>
      <p:sp>
        <p:nvSpPr>
          <p:cNvPr id="9" name="Picture Placeholder 8"/>
          <p:cNvSpPr>
            <a:spLocks noGrp="1"/>
          </p:cNvSpPr>
          <p:nvPr>
            <p:ph type="pic" sz="quarter" idx="13"/>
          </p:nvPr>
        </p:nvSpPr>
        <p:spPr>
          <a:xfrm>
            <a:off x="10272713" y="2930525"/>
            <a:ext cx="914400" cy="914400"/>
          </a:xfrm>
        </p:spPr>
        <p:txBody>
          <a:bodyPr/>
          <a:lstStyle/>
          <a:p>
            <a:endParaRPr lang="en-US"/>
          </a:p>
        </p:txBody>
      </p:sp>
    </p:spTree>
    <p:extLst>
      <p:ext uri="{BB962C8B-B14F-4D97-AF65-F5344CB8AC3E}">
        <p14:creationId xmlns:p14="http://schemas.microsoft.com/office/powerpoint/2010/main" val="4113428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46426F-0483-4A18-9B72-CAA0F0E8BE87}"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355234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426F-0483-4A18-9B72-CAA0F0E8BE87}"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42442503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46426F-0483-4A18-9B72-CAA0F0E8BE87}"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394467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46426F-0483-4A18-9B72-CAA0F0E8BE87}"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365060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46426F-0483-4A18-9B72-CAA0F0E8BE87}"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3019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46426F-0483-4A18-9B72-CAA0F0E8BE87}"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15935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426F-0483-4A18-9B72-CAA0F0E8BE87}"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35171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46426F-0483-4A18-9B72-CAA0F0E8BE87}"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277546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46426F-0483-4A18-9B72-CAA0F0E8BE87}"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4FDE3-16B1-4BA6-A069-9BC5FD9AD127}" type="slidenum">
              <a:rPr lang="en-US" smtClean="0"/>
              <a:t>‹#›</a:t>
            </a:fld>
            <a:endParaRPr lang="en-US"/>
          </a:p>
        </p:txBody>
      </p:sp>
    </p:spTree>
    <p:extLst>
      <p:ext uri="{BB962C8B-B14F-4D97-AF65-F5344CB8AC3E}">
        <p14:creationId xmlns:p14="http://schemas.microsoft.com/office/powerpoint/2010/main" val="24231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426F-0483-4A18-9B72-CAA0F0E8BE87}" type="datetimeFigureOut">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4FDE3-16B1-4BA6-A069-9BC5FD9AD127}" type="slidenum">
              <a:rPr lang="en-US" smtClean="0"/>
              <a:t>‹#›</a:t>
            </a:fld>
            <a:endParaRPr lang="en-US"/>
          </a:p>
        </p:txBody>
      </p:sp>
      <p:pic>
        <p:nvPicPr>
          <p:cNvPr id="7" name="Picture 6"/>
          <p:cNvPicPr>
            <a:picLocks noChangeAspect="1"/>
          </p:cNvPicPr>
          <p:nvPr userDrawn="1"/>
        </p:nvPicPr>
        <p:blipFill>
          <a:blip r:embed="rId15"/>
          <a:stretch>
            <a:fillRect/>
          </a:stretch>
        </p:blipFill>
        <p:spPr>
          <a:xfrm>
            <a:off x="9116008" y="0"/>
            <a:ext cx="3075992" cy="961053"/>
          </a:xfrm>
          <a:prstGeom prst="rect">
            <a:avLst/>
          </a:prstGeom>
          <a:gradFill flip="none" rotWithShape="1">
            <a:gsLst>
              <a:gs pos="85000">
                <a:schemeClr val="accent1">
                  <a:lumMod val="5000"/>
                  <a:lumOff val="95000"/>
                </a:schemeClr>
              </a:gs>
              <a:gs pos="74000">
                <a:schemeClr val="accent1">
                  <a:lumMod val="45000"/>
                  <a:lumOff val="55000"/>
                </a:schemeClr>
              </a:gs>
              <a:gs pos="89000">
                <a:schemeClr val="accent1">
                  <a:lumMod val="45000"/>
                  <a:lumOff val="55000"/>
                  <a:alpha val="0"/>
                </a:schemeClr>
              </a:gs>
              <a:gs pos="100000">
                <a:schemeClr val="accent1">
                  <a:lumMod val="30000"/>
                  <a:lumOff val="70000"/>
                </a:schemeClr>
              </a:gs>
            </a:gsLst>
            <a:lin ang="5400000" scaled="1"/>
            <a:tileRect/>
          </a:gradFill>
        </p:spPr>
      </p:pic>
    </p:spTree>
    <p:extLst>
      <p:ext uri="{BB962C8B-B14F-4D97-AF65-F5344CB8AC3E}">
        <p14:creationId xmlns:p14="http://schemas.microsoft.com/office/powerpoint/2010/main" val="34540321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chemeClr val="accent1">
                    <a:lumMod val="50000"/>
                  </a:schemeClr>
                </a:solidFill>
                <a:effectLst>
                  <a:outerShdw blurRad="38100" dist="38100" dir="2700000" algn="tl">
                    <a:srgbClr val="000000">
                      <a:alpha val="43137"/>
                    </a:srgbClr>
                  </a:outerShdw>
                </a:effectLst>
              </a:rPr>
              <a:t>Rules and Templates for the Award of Contracts for the Implementation of Projects Financed under the </a:t>
            </a:r>
            <a:r>
              <a:rPr lang="en-US" sz="4000" b="1" dirty="0" err="1">
                <a:solidFill>
                  <a:schemeClr val="accent1">
                    <a:lumMod val="50000"/>
                  </a:schemeClr>
                </a:solidFill>
                <a:effectLst>
                  <a:outerShdw blurRad="38100" dist="38100" dir="2700000" algn="tl">
                    <a:srgbClr val="000000">
                      <a:alpha val="43137"/>
                    </a:srgbClr>
                  </a:outerShdw>
                </a:effectLst>
              </a:rPr>
              <a:t>Interreg</a:t>
            </a:r>
            <a:r>
              <a:rPr lang="en-US" sz="4000" b="1" dirty="0">
                <a:solidFill>
                  <a:schemeClr val="accent1">
                    <a:lumMod val="50000"/>
                  </a:schemeClr>
                </a:solidFill>
                <a:effectLst>
                  <a:outerShdw blurRad="38100" dist="38100" dir="2700000" algn="tl">
                    <a:srgbClr val="000000">
                      <a:alpha val="43137"/>
                    </a:srgbClr>
                  </a:outerShdw>
                </a:effectLst>
              </a:rPr>
              <a:t> VI-A IPA Bulgaria–</a:t>
            </a:r>
            <a:r>
              <a:rPr lang="en-US" sz="4000" b="1" dirty="0" err="1">
                <a:solidFill>
                  <a:schemeClr val="accent1">
                    <a:lumMod val="50000"/>
                  </a:schemeClr>
                </a:solidFill>
                <a:effectLst>
                  <a:outerShdw blurRad="38100" dist="38100" dir="2700000" algn="tl">
                    <a:srgbClr val="000000">
                      <a:alpha val="43137"/>
                    </a:srgbClr>
                  </a:outerShdw>
                </a:effectLst>
              </a:rPr>
              <a:t>Türkiye</a:t>
            </a:r>
            <a:r>
              <a:rPr lang="en-US" sz="4000" b="1" dirty="0">
                <a:solidFill>
                  <a:schemeClr val="accent1">
                    <a:lumMod val="50000"/>
                  </a:schemeClr>
                </a:solidFill>
                <a:effectLst>
                  <a:outerShdw blurRad="38100" dist="38100" dir="2700000" algn="tl">
                    <a:srgbClr val="000000">
                      <a:alpha val="43137"/>
                    </a:srgbClr>
                  </a:outerShdw>
                </a:effectLst>
              </a:rPr>
              <a:t> </a:t>
            </a:r>
            <a:r>
              <a:rPr lang="en-US" sz="4000" b="1" dirty="0" err="1">
                <a:solidFill>
                  <a:schemeClr val="accent1">
                    <a:lumMod val="50000"/>
                  </a:schemeClr>
                </a:solidFill>
                <a:effectLst>
                  <a:outerShdw blurRad="38100" dist="38100" dir="2700000" algn="tl">
                    <a:srgbClr val="000000">
                      <a:alpha val="43137"/>
                    </a:srgbClr>
                  </a:outerShdw>
                </a:effectLst>
              </a:rPr>
              <a:t>Programme</a:t>
            </a:r>
            <a:r>
              <a:rPr lang="en-US" sz="4000" b="1" dirty="0">
                <a:solidFill>
                  <a:schemeClr val="accent1">
                    <a:lumMod val="50000"/>
                  </a:schemeClr>
                </a:solidFill>
                <a:effectLst>
                  <a:outerShdw blurRad="38100" dist="38100" dir="2700000" algn="tl">
                    <a:srgbClr val="000000">
                      <a:alpha val="43137"/>
                    </a:srgbClr>
                  </a:outerShdw>
                </a:effectLst>
              </a:rPr>
              <a:t> 2021–2027</a:t>
            </a:r>
            <a:endParaRPr lang="en-US" sz="4000" dirty="0">
              <a:solidFill>
                <a:schemeClr val="accent1">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98645" y="4721711"/>
            <a:ext cx="9144000" cy="1655762"/>
          </a:xfrm>
        </p:spPr>
        <p:txBody>
          <a:bodyPr>
            <a:normAutofit/>
          </a:bodyPr>
          <a:lstStyle/>
          <a:p>
            <a:r>
              <a:rPr lang="en-US" sz="1600" dirty="0">
                <a:solidFill>
                  <a:srgbClr val="0070C0"/>
                </a:solidFill>
                <a:latin typeface="+mj-lt"/>
              </a:rPr>
              <a:t>Directorate of Territorial Cooperation </a:t>
            </a:r>
            <a:r>
              <a:rPr lang="en-US" sz="1600" dirty="0" smtClean="0">
                <a:solidFill>
                  <a:srgbClr val="0070C0"/>
                </a:solidFill>
                <a:latin typeface="+mj-lt"/>
              </a:rPr>
              <a:t>Management</a:t>
            </a:r>
          </a:p>
          <a:p>
            <a:r>
              <a:rPr lang="en-US" sz="1600" dirty="0" smtClean="0">
                <a:solidFill>
                  <a:srgbClr val="0070C0"/>
                </a:solidFill>
                <a:latin typeface="+mj-lt"/>
              </a:rPr>
              <a:t>“Legislation and Irregularities” Department</a:t>
            </a:r>
          </a:p>
          <a:p>
            <a:r>
              <a:rPr lang="en-US" sz="1600" dirty="0" smtClean="0">
                <a:solidFill>
                  <a:srgbClr val="0070C0"/>
                </a:solidFill>
                <a:latin typeface="+mj-lt"/>
              </a:rPr>
              <a:t>Sofia, 25.09.2025 </a:t>
            </a:r>
            <a:endParaRPr lang="en-US" sz="1600" dirty="0">
              <a:solidFill>
                <a:srgbClr val="0070C0"/>
              </a:solidFill>
              <a:latin typeface="+mj-lt"/>
            </a:endParaRPr>
          </a:p>
        </p:txBody>
      </p:sp>
    </p:spTree>
    <p:extLst>
      <p:ext uri="{BB962C8B-B14F-4D97-AF65-F5344CB8AC3E}">
        <p14:creationId xmlns:p14="http://schemas.microsoft.com/office/powerpoint/2010/main" val="3650970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26" y="541674"/>
            <a:ext cx="7060196" cy="1507067"/>
          </a:xfrm>
        </p:spPr>
        <p:txBody>
          <a:bodyPr>
            <a:normAutofit/>
          </a:bodyPr>
          <a:lstStyle/>
          <a:p>
            <a:r>
              <a:rPr lang="en-US" sz="3200" b="1" spc="-120" dirty="0" smtClean="0">
                <a:solidFill>
                  <a:schemeClr val="accent1">
                    <a:lumMod val="50000"/>
                  </a:schemeClr>
                </a:solidFill>
              </a:rPr>
              <a:t>Award criteria</a:t>
            </a:r>
            <a:endParaRPr lang="en-US" sz="3200" dirty="0">
              <a:solidFill>
                <a:schemeClr val="accent1">
                  <a:lumMod val="50000"/>
                </a:schemeClr>
              </a:solidFill>
            </a:endParaRPr>
          </a:p>
        </p:txBody>
      </p:sp>
      <p:sp>
        <p:nvSpPr>
          <p:cNvPr id="3" name="Content Placeholder 2"/>
          <p:cNvSpPr>
            <a:spLocks noGrp="1"/>
          </p:cNvSpPr>
          <p:nvPr>
            <p:ph idx="1"/>
          </p:nvPr>
        </p:nvSpPr>
        <p:spPr>
          <a:xfrm>
            <a:off x="579096" y="2048742"/>
            <a:ext cx="8434275" cy="4034818"/>
          </a:xfrm>
        </p:spPr>
        <p:txBody>
          <a:bodyPr>
            <a:normAutofit fontScale="92500" lnSpcReduction="10000"/>
          </a:bodyPr>
          <a:lstStyle/>
          <a:p>
            <a:r>
              <a:rPr lang="en-US" dirty="0"/>
              <a:t>Contracts are awarded on the basis of the most economically advantageous tender established for the call for tender in one of the following two ways:</a:t>
            </a:r>
          </a:p>
          <a:p>
            <a:pPr marL="0" indent="0">
              <a:buNone/>
            </a:pPr>
            <a:r>
              <a:rPr lang="en-US" b="1" dirty="0" smtClean="0"/>
              <a:t>1. under </a:t>
            </a:r>
            <a:r>
              <a:rPr lang="en-US" b="1" dirty="0"/>
              <a:t>the best price-quality ratio</a:t>
            </a:r>
            <a:r>
              <a:rPr lang="en-US" dirty="0"/>
              <a:t>, in which case the contracting authority takes into account the price and other quality criteria linked to the subject matter of the contract, and apply a weighting formula;</a:t>
            </a:r>
          </a:p>
          <a:p>
            <a:pPr marL="0" indent="0">
              <a:buNone/>
            </a:pPr>
            <a:r>
              <a:rPr lang="en-US" b="1" dirty="0" smtClean="0"/>
              <a:t>2. under </a:t>
            </a:r>
            <a:r>
              <a:rPr lang="en-US" b="1" dirty="0"/>
              <a:t>the lowest price</a:t>
            </a:r>
            <a:r>
              <a:rPr lang="en-US" dirty="0"/>
              <a:t>, provided the tender satisfies the minimum requirements laid down.</a:t>
            </a:r>
          </a:p>
          <a:p>
            <a:r>
              <a:rPr lang="en-US" dirty="0"/>
              <a:t>The criteria must be precise, non-discriminatory, and not prejudicial to fair competition.</a:t>
            </a:r>
          </a:p>
        </p:txBody>
      </p:sp>
      <p:pic>
        <p:nvPicPr>
          <p:cNvPr id="6" name="Picture Placeholder 5"/>
          <p:cNvPicPr>
            <a:picLocks noGrp="1" noChangeAspect="1"/>
          </p:cNvPicPr>
          <p:nvPr>
            <p:ph type="pic" sz="quarter" idx="13"/>
          </p:nvPr>
        </p:nvPicPr>
        <p:blipFill rotWithShape="1">
          <a:blip r:embed="rId2"/>
          <a:srcRect l="7018" r="17272"/>
          <a:stretch/>
        </p:blipFill>
        <p:spPr>
          <a:xfrm>
            <a:off x="8832980" y="2218690"/>
            <a:ext cx="3359020" cy="3694922"/>
          </a:xfrm>
          <a:prstGeom prst="rect">
            <a:avLst/>
          </a:prstGeom>
        </p:spPr>
      </p:pic>
    </p:spTree>
    <p:extLst>
      <p:ext uri="{BB962C8B-B14F-4D97-AF65-F5344CB8AC3E}">
        <p14:creationId xmlns:p14="http://schemas.microsoft.com/office/powerpoint/2010/main" val="4116664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26" y="541675"/>
            <a:ext cx="6854923" cy="1016538"/>
          </a:xfrm>
        </p:spPr>
        <p:txBody>
          <a:bodyPr>
            <a:noAutofit/>
          </a:bodyPr>
          <a:lstStyle/>
          <a:p>
            <a:r>
              <a:rPr lang="en-US" sz="3200" b="1" spc="-120" dirty="0">
                <a:solidFill>
                  <a:srgbClr val="5B9BD5">
                    <a:lumMod val="50000"/>
                  </a:srgbClr>
                </a:solidFill>
              </a:rPr>
              <a:t>Terms of reference and technical specifications </a:t>
            </a:r>
            <a:endParaRPr lang="en-US" sz="3200" dirty="0"/>
          </a:p>
        </p:txBody>
      </p:sp>
      <p:sp>
        <p:nvSpPr>
          <p:cNvPr id="3" name="Content Placeholder 2"/>
          <p:cNvSpPr>
            <a:spLocks noGrp="1"/>
          </p:cNvSpPr>
          <p:nvPr>
            <p:ph idx="1"/>
          </p:nvPr>
        </p:nvSpPr>
        <p:spPr>
          <a:xfrm>
            <a:off x="630576" y="1875454"/>
            <a:ext cx="10724779" cy="4497009"/>
          </a:xfrm>
        </p:spPr>
        <p:txBody>
          <a:bodyPr>
            <a:noAutofit/>
          </a:bodyPr>
          <a:lstStyle/>
          <a:p>
            <a:pPr marL="0" indent="0">
              <a:buNone/>
            </a:pPr>
            <a:r>
              <a:rPr lang="en-US" sz="2100" dirty="0"/>
              <a:t>Terms of reference (for service contracts) and technical specifications (for supply and works contracts) give instructions and guidance to contractors to submit a tender that responds to all technical and administrative requirements, and later to serve as the contractor’s mandate during project implementation. The terms of reference or technical specifications are included in the tender dossier and will become an annex to the resulting contract</a:t>
            </a:r>
            <a:r>
              <a:rPr lang="en-US" sz="2100" dirty="0" smtClean="0"/>
              <a:t>.</a:t>
            </a:r>
            <a:r>
              <a:rPr lang="en-US" dirty="0"/>
              <a:t> </a:t>
            </a:r>
            <a:r>
              <a:rPr lang="en-US" sz="2000" dirty="0" smtClean="0"/>
              <a:t>The </a:t>
            </a:r>
            <a:r>
              <a:rPr lang="en-US" sz="2000" dirty="0"/>
              <a:t>terms of reference and the technical specifications must allow equal access for candidates and tenderers and must not have the effect of creating unjustified obstacles to competitive tendering. They must be clear and non-discriminatory, and proportionate to the objective and/or the budget for the project. They specify what is required of the service, supply or work to be purchased. They also specify the minimum requirements whose non-compliance entails the rejection of the </a:t>
            </a:r>
            <a:r>
              <a:rPr lang="en-US" sz="2000" dirty="0" smtClean="0"/>
              <a:t>tender. </a:t>
            </a:r>
          </a:p>
          <a:p>
            <a:pPr marL="0" indent="0">
              <a:buNone/>
            </a:pPr>
            <a:r>
              <a:rPr lang="en-US" sz="2000" dirty="0" smtClean="0"/>
              <a:t>The </a:t>
            </a:r>
            <a:r>
              <a:rPr lang="en-US" sz="2000" dirty="0"/>
              <a:t>terms of reference and technical specifications should be clear and concise. Technical specifications may not point to particular brands and types, and they may not limit competition by being too specific.</a:t>
            </a:r>
          </a:p>
          <a:p>
            <a:pPr marL="0" indent="0">
              <a:buNone/>
            </a:pPr>
            <a:endParaRPr lang="en-US" sz="2100" dirty="0" smtClean="0"/>
          </a:p>
          <a:p>
            <a:pPr marL="0" indent="0">
              <a:buNone/>
            </a:pPr>
            <a:endParaRPr lang="en-US" sz="2100" dirty="0"/>
          </a:p>
        </p:txBody>
      </p:sp>
    </p:spTree>
    <p:extLst>
      <p:ext uri="{BB962C8B-B14F-4D97-AF65-F5344CB8AC3E}">
        <p14:creationId xmlns:p14="http://schemas.microsoft.com/office/powerpoint/2010/main" val="1924048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616959" cy="1325563"/>
          </a:xfrm>
        </p:spPr>
        <p:txBody>
          <a:bodyPr>
            <a:normAutofit/>
          </a:bodyPr>
          <a:lstStyle/>
          <a:p>
            <a:r>
              <a:rPr lang="en-US" sz="3200" b="1" spc="-120" dirty="0" smtClean="0">
                <a:solidFill>
                  <a:srgbClr val="5B9BD5">
                    <a:lumMod val="50000"/>
                  </a:srgbClr>
                </a:solidFill>
              </a:rPr>
              <a:t>Local Open Procedure</a:t>
            </a:r>
            <a:endParaRPr lang="en-US" sz="3200" dirty="0"/>
          </a:p>
        </p:txBody>
      </p:sp>
      <p:sp>
        <p:nvSpPr>
          <p:cNvPr id="3" name="Content Placeholder 2"/>
          <p:cNvSpPr>
            <a:spLocks noGrp="1"/>
          </p:cNvSpPr>
          <p:nvPr>
            <p:ph idx="1"/>
          </p:nvPr>
        </p:nvSpPr>
        <p:spPr/>
        <p:txBody>
          <a:bodyPr>
            <a:normAutofit/>
          </a:bodyPr>
          <a:lstStyle/>
          <a:p>
            <a:pPr marL="0" indent="0">
              <a:buNone/>
            </a:pPr>
            <a:r>
              <a:rPr lang="en-US" sz="2100" dirty="0" smtClean="0"/>
              <a:t>The </a:t>
            </a:r>
            <a:r>
              <a:rPr lang="en-US" sz="2100" dirty="0"/>
              <a:t>local open procedure may be used for:</a:t>
            </a:r>
          </a:p>
          <a:p>
            <a:pPr marL="457200" indent="-457200">
              <a:buFont typeface="+mj-lt"/>
              <a:buAutoNum type="arabicPeriod"/>
            </a:pPr>
            <a:r>
              <a:rPr lang="en-US" sz="2100" dirty="0" smtClean="0"/>
              <a:t>supply </a:t>
            </a:r>
            <a:r>
              <a:rPr lang="en-US" sz="2100" dirty="0"/>
              <a:t>contracts with a value of at least EUR 100 000 and less than EUR 300 000;</a:t>
            </a:r>
          </a:p>
          <a:p>
            <a:pPr marL="457200" indent="-457200">
              <a:buFont typeface="+mj-lt"/>
              <a:buAutoNum type="arabicPeriod"/>
            </a:pPr>
            <a:r>
              <a:rPr lang="en-US" sz="2100" dirty="0" smtClean="0"/>
              <a:t>works </a:t>
            </a:r>
            <a:r>
              <a:rPr lang="en-US" sz="2100" dirty="0"/>
              <a:t>contracts and works concessions contracts with a value of at least EUR 300 000 and less than EUR 5 000 000</a:t>
            </a:r>
            <a:r>
              <a:rPr lang="en-US" sz="2100" dirty="0" smtClean="0"/>
              <a:t>;</a:t>
            </a:r>
          </a:p>
          <a:p>
            <a:pPr marL="0" indent="0">
              <a:buNone/>
            </a:pPr>
            <a:r>
              <a:rPr lang="en-US" sz="2100" dirty="0" smtClean="0"/>
              <a:t>The </a:t>
            </a:r>
            <a:r>
              <a:rPr lang="en-US" sz="2100" dirty="0"/>
              <a:t>contract notice shall be published at least in the official gazette of the recipient State or in any equivalent publication for local invitations to tender.</a:t>
            </a:r>
          </a:p>
          <a:p>
            <a:pPr marL="0" indent="0">
              <a:buNone/>
            </a:pPr>
            <a:r>
              <a:rPr lang="en-US" sz="2100" dirty="0"/>
              <a:t>For Local open tender </a:t>
            </a:r>
            <a:r>
              <a:rPr lang="en-US" sz="2100" dirty="0" smtClean="0"/>
              <a:t>procedures, </a:t>
            </a:r>
            <a:r>
              <a:rPr lang="en-US" sz="2100" dirty="0"/>
              <a:t>the following documents should be published-  Complete tender dossier, Contract </a:t>
            </a:r>
            <a:r>
              <a:rPr lang="en-US" sz="2100" dirty="0" smtClean="0"/>
              <a:t>notice, </a:t>
            </a:r>
            <a:r>
              <a:rPr lang="en-US" sz="2100" dirty="0"/>
              <a:t>Summary Contract notice and Contract award notice should be published </a:t>
            </a:r>
            <a:r>
              <a:rPr lang="en-US" sz="2100" dirty="0" smtClean="0"/>
              <a:t>on </a:t>
            </a:r>
            <a:r>
              <a:rPr lang="en-US" sz="2100" dirty="0"/>
              <a:t>the </a:t>
            </a:r>
            <a:r>
              <a:rPr lang="en-US" sz="2100" dirty="0" err="1"/>
              <a:t>Programme's</a:t>
            </a:r>
            <a:r>
              <a:rPr lang="en-US" sz="2100" dirty="0"/>
              <a:t> web site and </a:t>
            </a:r>
            <a:r>
              <a:rPr lang="en-US" sz="2100" dirty="0" smtClean="0"/>
              <a:t>the Beneficiary's. </a:t>
            </a:r>
            <a:r>
              <a:rPr lang="en-US" sz="2100" dirty="0"/>
              <a:t>Additionally, Summary Contract notice should be published in official journal of the partner country or any equivalent media of the country in which the action is being carried out</a:t>
            </a:r>
            <a:r>
              <a:rPr lang="en-US" sz="2100" dirty="0" smtClean="0"/>
              <a:t>.</a:t>
            </a:r>
          </a:p>
          <a:p>
            <a:pPr marL="0" indent="0">
              <a:buNone/>
            </a:pPr>
            <a:r>
              <a:rPr lang="en-US" sz="2100" dirty="0" smtClean="0"/>
              <a:t>Time </a:t>
            </a:r>
            <a:r>
              <a:rPr lang="en-US" sz="2100" dirty="0"/>
              <a:t>limits for receipt of tenders - 60 days for works </a:t>
            </a:r>
            <a:r>
              <a:rPr lang="en-US" sz="2100" dirty="0" smtClean="0"/>
              <a:t>contracts;30 </a:t>
            </a:r>
            <a:r>
              <a:rPr lang="en-US" sz="2100" dirty="0"/>
              <a:t>days for supply contracts</a:t>
            </a:r>
          </a:p>
          <a:p>
            <a:pPr marL="0" indent="0">
              <a:buNone/>
            </a:pPr>
            <a:endParaRPr lang="en-US" sz="2100" dirty="0"/>
          </a:p>
        </p:txBody>
      </p:sp>
    </p:spTree>
    <p:extLst>
      <p:ext uri="{BB962C8B-B14F-4D97-AF65-F5344CB8AC3E}">
        <p14:creationId xmlns:p14="http://schemas.microsoft.com/office/powerpoint/2010/main" val="946332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34404" cy="1325563"/>
          </a:xfrm>
        </p:spPr>
        <p:txBody>
          <a:bodyPr>
            <a:normAutofit/>
          </a:bodyPr>
          <a:lstStyle/>
          <a:p>
            <a:r>
              <a:rPr lang="en-US" sz="3200" dirty="0" smtClean="0">
                <a:solidFill>
                  <a:schemeClr val="accent1">
                    <a:lumMod val="50000"/>
                  </a:schemeClr>
                </a:solidFill>
              </a:rPr>
              <a:t>Simplified Procedure</a:t>
            </a:r>
            <a:endParaRPr lang="en-US" sz="3200" dirty="0">
              <a:solidFill>
                <a:schemeClr val="accent1">
                  <a:lumMod val="50000"/>
                </a:schemeClr>
              </a:solidFill>
            </a:endParaRPr>
          </a:p>
        </p:txBody>
      </p:sp>
      <p:sp>
        <p:nvSpPr>
          <p:cNvPr id="3" name="Content Placeholder 2"/>
          <p:cNvSpPr>
            <a:spLocks noGrp="1"/>
          </p:cNvSpPr>
          <p:nvPr>
            <p:ph idx="1"/>
          </p:nvPr>
        </p:nvSpPr>
        <p:spPr>
          <a:xfrm>
            <a:off x="838200" y="1825625"/>
            <a:ext cx="11132976" cy="4351338"/>
          </a:xfrm>
        </p:spPr>
        <p:txBody>
          <a:bodyPr>
            <a:normAutofit lnSpcReduction="10000"/>
          </a:bodyPr>
          <a:lstStyle/>
          <a:p>
            <a:pPr marL="0" indent="0">
              <a:buNone/>
            </a:pPr>
            <a:r>
              <a:rPr lang="en-US" dirty="0" smtClean="0"/>
              <a:t>The </a:t>
            </a:r>
            <a:r>
              <a:rPr lang="en-US" dirty="0"/>
              <a:t>simplified procedure may be used for:</a:t>
            </a:r>
          </a:p>
          <a:p>
            <a:r>
              <a:rPr lang="en-US" dirty="0" smtClean="0"/>
              <a:t>service </a:t>
            </a:r>
            <a:r>
              <a:rPr lang="en-US" dirty="0"/>
              <a:t>contracts, service concession contracts, works contracts and works concessions contracts with a value of less than EUR 300 000;</a:t>
            </a:r>
          </a:p>
          <a:p>
            <a:r>
              <a:rPr lang="en-US" dirty="0" smtClean="0"/>
              <a:t>supply </a:t>
            </a:r>
            <a:r>
              <a:rPr lang="en-US" dirty="0"/>
              <a:t>contracts with a value of less than EUR 100 000</a:t>
            </a:r>
            <a:r>
              <a:rPr lang="en-US" dirty="0" smtClean="0"/>
              <a:t>;</a:t>
            </a:r>
          </a:p>
          <a:p>
            <a:pPr marL="0" indent="0">
              <a:buNone/>
            </a:pPr>
            <a:r>
              <a:rPr lang="en-US" dirty="0" smtClean="0"/>
              <a:t>Under </a:t>
            </a:r>
            <a:r>
              <a:rPr lang="en-US" dirty="0"/>
              <a:t>the simplified </a:t>
            </a:r>
            <a:r>
              <a:rPr lang="en-US" dirty="0" smtClean="0"/>
              <a:t>procedure, </a:t>
            </a:r>
            <a:r>
              <a:rPr lang="en-US" dirty="0"/>
              <a:t>the contracting authority </a:t>
            </a:r>
            <a:r>
              <a:rPr lang="en-US" dirty="0" smtClean="0"/>
              <a:t>draws up </a:t>
            </a:r>
            <a:r>
              <a:rPr lang="en-US" dirty="0"/>
              <a:t>a list of at least three tenderers of its choice, without publication of a </a:t>
            </a:r>
            <a:r>
              <a:rPr lang="en-US" dirty="0" smtClean="0"/>
              <a:t>notice.</a:t>
            </a:r>
          </a:p>
          <a:p>
            <a:pPr marL="0" indent="0">
              <a:buNone/>
            </a:pPr>
            <a:r>
              <a:rPr lang="en-US" dirty="0"/>
              <a:t>The invited tenderers must be allowed minimum 30 days from the dispatch of the letter of invitation to tender to submit their offers</a:t>
            </a:r>
            <a:endParaRPr lang="en-US" dirty="0" smtClean="0"/>
          </a:p>
          <a:p>
            <a:pPr marL="0" indent="0">
              <a:buNone/>
            </a:pPr>
            <a:r>
              <a:rPr lang="en-US" dirty="0"/>
              <a:t>The tender dossier has to be published on the </a:t>
            </a:r>
            <a:r>
              <a:rPr lang="en-US" dirty="0" err="1"/>
              <a:t>Programme</a:t>
            </a:r>
            <a:r>
              <a:rPr lang="en-US" dirty="0"/>
              <a:t> website and the beneficiary's website </a:t>
            </a:r>
          </a:p>
          <a:p>
            <a:endParaRPr lang="en-US" dirty="0"/>
          </a:p>
        </p:txBody>
      </p:sp>
    </p:spTree>
    <p:extLst>
      <p:ext uri="{BB962C8B-B14F-4D97-AF65-F5344CB8AC3E}">
        <p14:creationId xmlns:p14="http://schemas.microsoft.com/office/powerpoint/2010/main" val="296528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008845" cy="782540"/>
          </a:xfrm>
        </p:spPr>
        <p:txBody>
          <a:bodyPr>
            <a:noAutofit/>
          </a:bodyPr>
          <a:lstStyle/>
          <a:p>
            <a:r>
              <a:rPr lang="en-US" sz="3200" b="1" spc="-120" dirty="0" smtClean="0">
                <a:solidFill>
                  <a:schemeClr val="accent1">
                    <a:lumMod val="50000"/>
                  </a:schemeClr>
                </a:solidFill>
              </a:rPr>
              <a:t>Simplified Procedure Documents</a:t>
            </a:r>
            <a:endParaRPr lang="en-US" sz="3200" dirty="0">
              <a:solidFill>
                <a:schemeClr val="accent1">
                  <a:lumMod val="50000"/>
                </a:schemeClr>
              </a:solidFill>
            </a:endParaRPr>
          </a:p>
        </p:txBody>
      </p:sp>
      <p:graphicFrame>
        <p:nvGraphicFramePr>
          <p:cNvPr id="472" name="Content Placeholder 471"/>
          <p:cNvGraphicFramePr>
            <a:graphicFrameLocks noGrp="1"/>
          </p:cNvGraphicFramePr>
          <p:nvPr>
            <p:ph idx="1"/>
            <p:extLst>
              <p:ext uri="{D42A27DB-BD31-4B8C-83A1-F6EECF244321}">
                <p14:modId xmlns:p14="http://schemas.microsoft.com/office/powerpoint/2010/main" val="2758639844"/>
              </p:ext>
            </p:extLst>
          </p:nvPr>
        </p:nvGraphicFramePr>
        <p:xfrm>
          <a:off x="475132" y="1039905"/>
          <a:ext cx="10945902" cy="5532120"/>
        </p:xfrm>
        <a:graphic>
          <a:graphicData uri="http://schemas.openxmlformats.org/drawingml/2006/table">
            <a:tbl>
              <a:tblPr firstRow="1" bandRow="1">
                <a:tableStyleId>{5C22544A-7EE6-4342-B048-85BDC9FD1C3A}</a:tableStyleId>
              </a:tblPr>
              <a:tblGrid>
                <a:gridCol w="3648634">
                  <a:extLst>
                    <a:ext uri="{9D8B030D-6E8A-4147-A177-3AD203B41FA5}">
                      <a16:colId xmlns:a16="http://schemas.microsoft.com/office/drawing/2014/main" val="1321914481"/>
                    </a:ext>
                  </a:extLst>
                </a:gridCol>
                <a:gridCol w="3648634">
                  <a:extLst>
                    <a:ext uri="{9D8B030D-6E8A-4147-A177-3AD203B41FA5}">
                      <a16:colId xmlns:a16="http://schemas.microsoft.com/office/drawing/2014/main" val="1495301545"/>
                    </a:ext>
                  </a:extLst>
                </a:gridCol>
                <a:gridCol w="3648634">
                  <a:extLst>
                    <a:ext uri="{9D8B030D-6E8A-4147-A177-3AD203B41FA5}">
                      <a16:colId xmlns:a16="http://schemas.microsoft.com/office/drawing/2014/main" val="699889242"/>
                    </a:ext>
                  </a:extLst>
                </a:gridCol>
              </a:tblGrid>
              <a:tr h="254000">
                <a:tc>
                  <a:txBody>
                    <a:bodyPr/>
                    <a:lstStyle/>
                    <a:p>
                      <a:pPr algn="ctr">
                        <a:lnSpc>
                          <a:spcPct val="150000"/>
                        </a:lnSpc>
                        <a:spcAft>
                          <a:spcPts val="0"/>
                        </a:spcAft>
                      </a:pPr>
                      <a:r>
                        <a:rPr lang="en-US" sz="12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Simplified procedure for service</a:t>
                      </a:r>
                      <a:endParaRPr lang="en-US"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6350" marR="6350" marT="0" marB="0" anchor="ctr"/>
                </a:tc>
                <a:tc>
                  <a:txBody>
                    <a:bodyPr/>
                    <a:lstStyle/>
                    <a:p>
                      <a:pPr algn="ctr">
                        <a:lnSpc>
                          <a:spcPct val="150000"/>
                        </a:lnSpc>
                        <a:spcAft>
                          <a:spcPts val="0"/>
                        </a:spcAft>
                      </a:pPr>
                      <a:r>
                        <a:rPr lang="en-US" sz="12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Simplified procedure for supply</a:t>
                      </a:r>
                      <a:endParaRPr lang="en-US" sz="120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6350" marR="6350" marT="0" marB="0" anchor="ctr"/>
                </a:tc>
                <a:tc>
                  <a:txBody>
                    <a:bodyPr/>
                    <a:lstStyle/>
                    <a:p>
                      <a:pPr algn="ctr">
                        <a:lnSpc>
                          <a:spcPct val="150000"/>
                        </a:lnSpc>
                        <a:spcAft>
                          <a:spcPts val="0"/>
                        </a:spcAft>
                      </a:pPr>
                      <a:r>
                        <a:rPr lang="en-US" sz="12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Simplified procedure for works</a:t>
                      </a:r>
                      <a:endParaRPr lang="en-US"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4130702423"/>
                  </a:ext>
                </a:extLst>
              </a:tr>
              <a:tr h="1481667">
                <a:tc>
                  <a:txBody>
                    <a:bodyPr/>
                    <a:lstStyle/>
                    <a:p>
                      <a:pPr marL="342900" lvl="0" indent="-342900">
                        <a:lnSpc>
                          <a:spcPct val="150000"/>
                        </a:lnSpc>
                        <a:spcAft>
                          <a:spcPts val="0"/>
                        </a:spcAft>
                        <a:buClr>
                          <a:srgbClr val="000000"/>
                        </a:buClr>
                        <a:buSzPts val="1000"/>
                        <a:buFont typeface="Symbol" panose="05050102010706020507" pitchFamily="18" charset="2"/>
                        <a:buChar char="-"/>
                        <a:tabLst>
                          <a:tab pos="1898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Invitation to tenderers;</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898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Contract notice (including Additional information about the Contract Notice, where applicable);</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898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Instructions to tenderers;</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898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Service contract (draft), special and general</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350" marR="6350" marT="0" marB="0" anchor="b"/>
                </a:tc>
                <a:tc>
                  <a:txBody>
                    <a:bodyPr/>
                    <a:lstStyle/>
                    <a:p>
                      <a:pPr marL="342900" lvl="0" indent="-342900">
                        <a:lnSpc>
                          <a:spcPct val="150000"/>
                        </a:lnSpc>
                        <a:spcAft>
                          <a:spcPts val="0"/>
                        </a:spcAft>
                        <a:buClr>
                          <a:srgbClr val="000000"/>
                        </a:buClr>
                        <a:buSzPts val="1000"/>
                        <a:buFont typeface="Symbol" panose="05050102010706020507" pitchFamily="18" charset="2"/>
                        <a:buChar char="-"/>
                        <a:tabLst>
                          <a:tab pos="180340"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Invitation to tenderers;</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80340"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Contract notice (including Additional information about the Contract Notice, where applicable);</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80340"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Instructions to tenderers;</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80340"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Draft contract, Special conditions &amp; General conditions;</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350" marR="6350" marT="0" marB="0" anchor="b"/>
                </a:tc>
                <a:tc>
                  <a:txBody>
                    <a:bodyPr/>
                    <a:lstStyle/>
                    <a:p>
                      <a:pPr>
                        <a:lnSpc>
                          <a:spcPct val="150000"/>
                        </a:lnSpc>
                        <a:spcAft>
                          <a:spcPts val="0"/>
                        </a:spcAft>
                      </a:pPr>
                      <a:r>
                        <a:rPr lang="en-US" sz="1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Volume 1:</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771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Invitation to tenderers;</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771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Instructions to tenderers;</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771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Tender form &amp; Tender guarantee form;</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771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Contract notice (including Additional information about the Contract Notice, where applicable);</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50000"/>
                        </a:lnSpc>
                        <a:spcAft>
                          <a:spcPts val="0"/>
                        </a:spcAft>
                        <a:buClr>
                          <a:srgbClr val="000000"/>
                        </a:buClr>
                        <a:buSzPts val="1000"/>
                        <a:buFont typeface="Symbol" panose="05050102010706020507" pitchFamily="18" charset="2"/>
                        <a:buChar char="-"/>
                        <a:tabLst>
                          <a:tab pos="177165" algn="l"/>
                        </a:tabLst>
                      </a:pPr>
                      <a:r>
                        <a:rPr lang="en-US" sz="1000" u="none" strike="noStrike" spc="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General information about the</a:t>
                      </a:r>
                      <a:endParaRPr lang="en-US" sz="1000" u="none" strike="noStrike" spc="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350" marR="6350" marT="0" marB="0" anchor="b"/>
                </a:tc>
                <a:extLst>
                  <a:ext uri="{0D108BD9-81ED-4DB2-BD59-A6C34878D82A}">
                    <a16:rowId xmlns:a16="http://schemas.microsoft.com/office/drawing/2014/main" val="837791730"/>
                  </a:ext>
                </a:extLst>
              </a:tr>
              <a:tr h="3598334">
                <a:tc>
                  <a:txBody>
                    <a:bodyPr/>
                    <a:lstStyle/>
                    <a:p>
                      <a:pPr indent="190500">
                        <a:lnSpc>
                          <a:spcPct val="150000"/>
                        </a:lnSpc>
                        <a:spcAft>
                          <a:spcPts val="0"/>
                        </a:spcAft>
                      </a:pP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conditions;</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1016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Terms of reference;</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905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Organization and methodology;</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905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Administrative compliance grid;</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1016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Evaluation grid;</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1016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Tender submission form;</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905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Declaration of </a:t>
                      </a:r>
                      <a:r>
                        <a:rPr lang="en-US" sz="10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honour</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on exclusion and selection criteria</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1016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Budget;</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1016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Forms.</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6350" marR="6350" marT="0" marB="0"/>
                </a:tc>
                <a:tc>
                  <a:txBody>
                    <a:bodyPr/>
                    <a:lstStyle/>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Technical specifications &amp; Technical offer;</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Budget breakdown (model financial offer);</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Supply contract (draft);</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Tender form for a supply contract;</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Declaration of </a:t>
                      </a:r>
                      <a:r>
                        <a:rPr lang="en-US" sz="10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honour</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on exclusion and selection criteria</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Administrative compliance grid;</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Evaluation grid;</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Forms.</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6350" marR="6350" marT="0" marB="0"/>
                </a:tc>
                <a:tc>
                  <a:txBody>
                    <a:bodyPr/>
                    <a:lstStyle/>
                    <a:p>
                      <a:pPr indent="177800">
                        <a:lnSpc>
                          <a:spcPct val="150000"/>
                        </a:lnSpc>
                        <a:spcAft>
                          <a:spcPts val="0"/>
                        </a:spcAft>
                      </a:pP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tenderer (Legal entity file);</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Organization chart;</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Power of attorney, Financial statement &amp; Financial identification form;</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Technical qualifications: overview of the tenderer's staff; staff to be employed on the contract; professional experience of key staff; CV;</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Plant;</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Work plan and </a:t>
                      </a:r>
                      <a:r>
                        <a:rPr lang="en-US" sz="10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programme</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Experience as contractor;</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Administrative compliance grid / Evaluation grid.</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Declaration of </a:t>
                      </a:r>
                      <a:r>
                        <a:rPr lang="en-US" sz="10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honour</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on exclusion and selection criteria</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0"/>
                        </a:spcAft>
                      </a:pPr>
                      <a:r>
                        <a:rPr lang="en-US" sz="1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Volume 2:</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77800" indent="-88900">
                        <a:lnSpc>
                          <a:spcPct val="150000"/>
                        </a:lnSpc>
                        <a:spcAft>
                          <a:spcPts val="0"/>
                        </a:spcAft>
                      </a:pPr>
                      <a:r>
                        <a:rPr lang="en-US" sz="1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Contract form, general and special conditions;</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0"/>
                        </a:spcAft>
                      </a:pPr>
                      <a:r>
                        <a:rPr lang="en-US" sz="1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Volume 3: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Technical specifications;</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0"/>
                        </a:spcAft>
                      </a:pPr>
                      <a:r>
                        <a:rPr lang="en-US" sz="1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Volume 4: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Financial offer;</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0"/>
                        </a:spcAft>
                      </a:pPr>
                      <a:r>
                        <a:rPr lang="en-US" sz="1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Volume 5: </a:t>
                      </a:r>
                      <a:r>
                        <a:rPr lang="en-US" sz="1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Design documents, drawings.</a:t>
                      </a:r>
                      <a:endParaRPr lang="en-US" sz="10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916587560"/>
                  </a:ext>
                </a:extLst>
              </a:tr>
            </a:tbl>
          </a:graphicData>
        </a:graphic>
      </p:graphicFrame>
    </p:spTree>
    <p:extLst>
      <p:ext uri="{BB962C8B-B14F-4D97-AF65-F5344CB8AC3E}">
        <p14:creationId xmlns:p14="http://schemas.microsoft.com/office/powerpoint/2010/main" val="4238513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24869" cy="1325563"/>
          </a:xfrm>
        </p:spPr>
        <p:txBody>
          <a:bodyPr>
            <a:normAutofit/>
          </a:bodyPr>
          <a:lstStyle/>
          <a:p>
            <a:r>
              <a:rPr lang="en-US" sz="3200" b="1" spc="-120" dirty="0" smtClean="0">
                <a:solidFill>
                  <a:srgbClr val="5B9BD5">
                    <a:lumMod val="50000"/>
                  </a:srgbClr>
                </a:solidFill>
              </a:rPr>
              <a:t>Single Tender</a:t>
            </a:r>
            <a:endParaRPr lang="en-US" sz="3200" dirty="0"/>
          </a:p>
        </p:txBody>
      </p:sp>
      <p:sp>
        <p:nvSpPr>
          <p:cNvPr id="3" name="Content Placeholder 2"/>
          <p:cNvSpPr>
            <a:spLocks noGrp="1"/>
          </p:cNvSpPr>
          <p:nvPr>
            <p:ph idx="1"/>
          </p:nvPr>
        </p:nvSpPr>
        <p:spPr>
          <a:xfrm>
            <a:off x="838200" y="1825625"/>
            <a:ext cx="10983686" cy="4351338"/>
          </a:xfrm>
        </p:spPr>
        <p:txBody>
          <a:bodyPr>
            <a:normAutofit fontScale="70000" lnSpcReduction="20000"/>
          </a:bodyPr>
          <a:lstStyle/>
          <a:p>
            <a:pPr>
              <a:lnSpc>
                <a:spcPct val="120000"/>
              </a:lnSpc>
              <a:spcBef>
                <a:spcPts val="1300"/>
              </a:spcBef>
            </a:pPr>
            <a:r>
              <a:rPr lang="en-US" sz="3800" dirty="0" smtClean="0">
                <a:solidFill>
                  <a:prstClr val="black">
                    <a:lumMod val="85000"/>
                    <a:lumOff val="15000"/>
                  </a:prstClr>
                </a:solidFill>
              </a:rPr>
              <a:t>The </a:t>
            </a:r>
            <a:r>
              <a:rPr lang="en-US" sz="3800" dirty="0">
                <a:solidFill>
                  <a:prstClr val="black">
                    <a:lumMod val="85000"/>
                    <a:lumOff val="15000"/>
                  </a:prstClr>
                </a:solidFill>
              </a:rPr>
              <a:t>contract does not exceed EUR 20 </a:t>
            </a:r>
            <a:r>
              <a:rPr lang="en-US" sz="3800" dirty="0" smtClean="0">
                <a:solidFill>
                  <a:prstClr val="black">
                    <a:lumMod val="85000"/>
                    <a:lumOff val="15000"/>
                  </a:prstClr>
                </a:solidFill>
              </a:rPr>
              <a:t>000</a:t>
            </a:r>
          </a:p>
          <a:p>
            <a:pPr>
              <a:lnSpc>
                <a:spcPct val="120000"/>
              </a:lnSpc>
              <a:spcBef>
                <a:spcPts val="1300"/>
              </a:spcBef>
            </a:pPr>
            <a:r>
              <a:rPr lang="en-US" sz="3800" dirty="0">
                <a:solidFill>
                  <a:prstClr val="black">
                    <a:lumMod val="85000"/>
                    <a:lumOff val="15000"/>
                  </a:prstClr>
                </a:solidFill>
              </a:rPr>
              <a:t>No publication is required</a:t>
            </a:r>
            <a:r>
              <a:rPr lang="en-US" sz="3800" dirty="0" smtClean="0">
                <a:solidFill>
                  <a:prstClr val="black">
                    <a:lumMod val="85000"/>
                    <a:lumOff val="15000"/>
                  </a:prstClr>
                </a:solidFill>
              </a:rPr>
              <a:t>.</a:t>
            </a:r>
          </a:p>
          <a:p>
            <a:pPr>
              <a:lnSpc>
                <a:spcPct val="120000"/>
              </a:lnSpc>
              <a:spcBef>
                <a:spcPts val="1300"/>
              </a:spcBef>
            </a:pPr>
            <a:r>
              <a:rPr lang="en-US" sz="3800" dirty="0" smtClean="0">
                <a:solidFill>
                  <a:prstClr val="black">
                    <a:lumMod val="85000"/>
                    <a:lumOff val="15000"/>
                  </a:prstClr>
                </a:solidFill>
              </a:rPr>
              <a:t>The MA </a:t>
            </a:r>
            <a:r>
              <a:rPr lang="en-US" sz="3800" dirty="0">
                <a:solidFill>
                  <a:prstClr val="black">
                    <a:lumMod val="85000"/>
                    <a:lumOff val="15000"/>
                  </a:prstClr>
                </a:solidFill>
              </a:rPr>
              <a:t>had adopted </a:t>
            </a:r>
            <a:r>
              <a:rPr lang="en-US" sz="3800" dirty="0" smtClean="0">
                <a:solidFill>
                  <a:prstClr val="black">
                    <a:lumMod val="85000"/>
                    <a:lumOff val="15000"/>
                  </a:prstClr>
                </a:solidFill>
              </a:rPr>
              <a:t>a single tender </a:t>
            </a:r>
            <a:r>
              <a:rPr lang="en-US" sz="3800" dirty="0">
                <a:solidFill>
                  <a:prstClr val="black">
                    <a:lumMod val="85000"/>
                    <a:lumOff val="15000"/>
                  </a:prstClr>
                </a:solidFill>
              </a:rPr>
              <a:t>package </a:t>
            </a:r>
            <a:r>
              <a:rPr lang="en-US" sz="3800" dirty="0" smtClean="0">
                <a:solidFill>
                  <a:prstClr val="black">
                    <a:lumMod val="85000"/>
                    <a:lumOff val="15000"/>
                  </a:prstClr>
                </a:solidFill>
              </a:rPr>
              <a:t>that is simplified and consist of:</a:t>
            </a:r>
          </a:p>
          <a:p>
            <a:pPr lvl="1">
              <a:lnSpc>
                <a:spcPct val="120000"/>
              </a:lnSpc>
              <a:spcBef>
                <a:spcPts val="1300"/>
              </a:spcBef>
              <a:buFont typeface="Wingdings" panose="05000000000000000000" pitchFamily="2" charset="2"/>
              <a:buChar char="Ø"/>
            </a:pPr>
            <a:r>
              <a:rPr lang="en-US" sz="3400" dirty="0" smtClean="0">
                <a:solidFill>
                  <a:prstClr val="black">
                    <a:lumMod val="85000"/>
                    <a:lumOff val="15000"/>
                  </a:prstClr>
                </a:solidFill>
              </a:rPr>
              <a:t>Instruction to tenderers</a:t>
            </a:r>
          </a:p>
          <a:p>
            <a:pPr lvl="1">
              <a:lnSpc>
                <a:spcPct val="120000"/>
              </a:lnSpc>
              <a:spcBef>
                <a:spcPts val="1300"/>
              </a:spcBef>
              <a:buFont typeface="Wingdings" panose="05000000000000000000" pitchFamily="2" charset="2"/>
              <a:buChar char="Ø"/>
            </a:pPr>
            <a:r>
              <a:rPr lang="en-US" sz="3400" dirty="0" smtClean="0">
                <a:solidFill>
                  <a:prstClr val="black">
                    <a:lumMod val="85000"/>
                    <a:lumOff val="15000"/>
                  </a:prstClr>
                </a:solidFill>
              </a:rPr>
              <a:t>Tender Submission Form</a:t>
            </a:r>
          </a:p>
          <a:p>
            <a:pPr lvl="1">
              <a:lnSpc>
                <a:spcPct val="120000"/>
              </a:lnSpc>
              <a:spcBef>
                <a:spcPts val="1300"/>
              </a:spcBef>
              <a:buFont typeface="Wingdings" panose="05000000000000000000" pitchFamily="2" charset="2"/>
              <a:buChar char="Ø"/>
            </a:pPr>
            <a:r>
              <a:rPr lang="en-US" sz="3400" dirty="0" smtClean="0">
                <a:solidFill>
                  <a:prstClr val="black">
                    <a:lumMod val="85000"/>
                    <a:lumOff val="15000"/>
                  </a:prstClr>
                </a:solidFill>
              </a:rPr>
              <a:t>Evaluation Report</a:t>
            </a:r>
          </a:p>
          <a:p>
            <a:pPr lvl="1">
              <a:lnSpc>
                <a:spcPct val="120000"/>
              </a:lnSpc>
              <a:spcBef>
                <a:spcPts val="1300"/>
              </a:spcBef>
              <a:buFont typeface="Wingdings" panose="05000000000000000000" pitchFamily="2" charset="2"/>
              <a:buChar char="Ø"/>
            </a:pPr>
            <a:r>
              <a:rPr lang="en-US" sz="3400" dirty="0" smtClean="0">
                <a:solidFill>
                  <a:prstClr val="black">
                    <a:lumMod val="85000"/>
                    <a:lumOff val="15000"/>
                  </a:prstClr>
                </a:solidFill>
              </a:rPr>
              <a:t>Draft Contract</a:t>
            </a:r>
            <a:endParaRPr lang="en-US" sz="3400" dirty="0">
              <a:solidFill>
                <a:prstClr val="black">
                  <a:lumMod val="85000"/>
                  <a:lumOff val="15000"/>
                </a:prstClr>
              </a:solidFill>
            </a:endParaRPr>
          </a:p>
          <a:p>
            <a:endParaRPr lang="en-US" dirty="0"/>
          </a:p>
        </p:txBody>
      </p:sp>
    </p:spTree>
    <p:extLst>
      <p:ext uri="{BB962C8B-B14F-4D97-AF65-F5344CB8AC3E}">
        <p14:creationId xmlns:p14="http://schemas.microsoft.com/office/powerpoint/2010/main" val="3890819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685522" cy="745218"/>
          </a:xfrm>
        </p:spPr>
        <p:txBody>
          <a:bodyPr>
            <a:normAutofit/>
          </a:bodyPr>
          <a:lstStyle/>
          <a:p>
            <a:r>
              <a:rPr lang="en-US" sz="3200" dirty="0" smtClean="0">
                <a:solidFill>
                  <a:schemeClr val="accent1">
                    <a:lumMod val="50000"/>
                  </a:schemeClr>
                </a:solidFill>
              </a:rPr>
              <a:t>Single Tender</a:t>
            </a:r>
            <a:endParaRPr lang="en-US" sz="3200" dirty="0">
              <a:solidFill>
                <a:schemeClr val="accent1">
                  <a:lumMod val="50000"/>
                </a:schemeClr>
              </a:solidFill>
            </a:endParaRPr>
          </a:p>
        </p:txBody>
      </p:sp>
      <p:sp>
        <p:nvSpPr>
          <p:cNvPr id="3" name="Content Placeholder 2"/>
          <p:cNvSpPr>
            <a:spLocks noGrp="1"/>
          </p:cNvSpPr>
          <p:nvPr>
            <p:ph idx="1"/>
          </p:nvPr>
        </p:nvSpPr>
        <p:spPr>
          <a:xfrm>
            <a:off x="838200" y="1259633"/>
            <a:ext cx="6019800" cy="4917330"/>
          </a:xfrm>
        </p:spPr>
        <p:txBody>
          <a:bodyPr>
            <a:normAutofit fontScale="92500" lnSpcReduction="10000"/>
          </a:bodyPr>
          <a:lstStyle/>
          <a:p>
            <a:endParaRPr lang="en-US" dirty="0" smtClean="0"/>
          </a:p>
          <a:p>
            <a:r>
              <a:rPr lang="en-US" sz="2300" dirty="0"/>
              <a:t>Even though one offer is formally enough, the Beneficiary, should prepare a detailed justification of the choice of contractor and to include it in the Evaluation report. </a:t>
            </a:r>
            <a:endParaRPr lang="en-US" sz="2300" dirty="0" smtClean="0"/>
          </a:p>
          <a:p>
            <a:r>
              <a:rPr lang="en-US" sz="2300" dirty="0"/>
              <a:t>In order to ensure high level of competition, beneficiaries could invite MORE THAN ONE TENDERER. In this case scenario again the respective simplified tender package adopted by the MA </a:t>
            </a:r>
            <a:r>
              <a:rPr lang="en-US" sz="2300" dirty="0" smtClean="0"/>
              <a:t>is </a:t>
            </a:r>
            <a:r>
              <a:rPr lang="en-US" sz="2300" dirty="0"/>
              <a:t>to be used, but the Contracting Authority has to evaluate all tenders according to the selected award criteria, set out in the Instruction to tenderers</a:t>
            </a:r>
            <a:r>
              <a:rPr lang="en-US" sz="2300" dirty="0" smtClean="0"/>
              <a:t>.</a:t>
            </a:r>
          </a:p>
          <a:p>
            <a:r>
              <a:rPr lang="en-US" sz="2300" dirty="0"/>
              <a:t>The potential tenderer(s) should be given minimum 7 days for submission of their offer in case of service and supply contracts, and minimum 10 days in case of works contracts</a:t>
            </a:r>
            <a:endParaRPr lang="en-US" sz="2300"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7012081" y="1577788"/>
            <a:ext cx="4514850" cy="4419599"/>
          </a:xfrm>
          <a:prstGeom prst="rect">
            <a:avLst/>
          </a:prstGeom>
        </p:spPr>
      </p:pic>
    </p:spTree>
    <p:extLst>
      <p:ext uri="{BB962C8B-B14F-4D97-AF65-F5344CB8AC3E}">
        <p14:creationId xmlns:p14="http://schemas.microsoft.com/office/powerpoint/2010/main" val="2945669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9"/>
            <a:ext cx="6616959" cy="1560059"/>
          </a:xfrm>
        </p:spPr>
        <p:txBody>
          <a:bodyPr>
            <a:noAutofit/>
          </a:bodyPr>
          <a:lstStyle/>
          <a:p>
            <a:r>
              <a:rPr lang="en-US" sz="3200" b="1" spc="-120" dirty="0" smtClean="0">
                <a:solidFill>
                  <a:schemeClr val="accent1">
                    <a:lumMod val="50000"/>
                  </a:schemeClr>
                </a:solidFill>
              </a:rPr>
              <a:t>PRAG Templates</a:t>
            </a:r>
            <a:endParaRPr lang="en-US" sz="3200"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marL="91440" lvl="0" indent="-91440" algn="just">
              <a:lnSpc>
                <a:spcPct val="85000"/>
              </a:lnSpc>
              <a:spcBef>
                <a:spcPts val="1300"/>
              </a:spcBef>
              <a:buFont typeface="Arial" pitchFamily="34" charset="0"/>
              <a:buChar char=" "/>
            </a:pPr>
            <a:r>
              <a:rPr lang="en-US" dirty="0" smtClean="0"/>
              <a:t>In </a:t>
            </a:r>
            <a:r>
              <a:rPr lang="en-US" dirty="0"/>
              <a:t>order to enable comparison and control on the implementation of the public procurement, the beneficiaries must use the standardized PRAG documents/templates. The beneficiary must use the published PRAG annexes/templates current as of date of announcement of the procurement.</a:t>
            </a:r>
            <a:endParaRPr lang="en-US" dirty="0" smtClean="0"/>
          </a:p>
          <a:p>
            <a:pPr marL="0" indent="0">
              <a:buNone/>
            </a:pPr>
            <a:r>
              <a:rPr lang="en-US" dirty="0"/>
              <a:t>These documents are essential to ensure:</a:t>
            </a:r>
          </a:p>
          <a:p>
            <a:r>
              <a:rPr lang="en-US" dirty="0"/>
              <a:t> </a:t>
            </a:r>
            <a:r>
              <a:rPr lang="en-US" dirty="0" smtClean="0"/>
              <a:t>Transparency</a:t>
            </a:r>
            <a:endParaRPr lang="en-US" dirty="0"/>
          </a:p>
          <a:p>
            <a:r>
              <a:rPr lang="en-US" dirty="0"/>
              <a:t> </a:t>
            </a:r>
            <a:r>
              <a:rPr lang="en-US" dirty="0" smtClean="0"/>
              <a:t>Legal </a:t>
            </a:r>
            <a:r>
              <a:rPr lang="en-US" dirty="0"/>
              <a:t>compliance</a:t>
            </a:r>
          </a:p>
          <a:p>
            <a:r>
              <a:rPr lang="en-US" dirty="0"/>
              <a:t> </a:t>
            </a:r>
            <a:r>
              <a:rPr lang="en-US" dirty="0" smtClean="0"/>
              <a:t>Consistency </a:t>
            </a:r>
            <a:r>
              <a:rPr lang="en-US" dirty="0"/>
              <a:t>across EU-funded actions</a:t>
            </a:r>
          </a:p>
          <a:p>
            <a:pPr marL="91440" lvl="0" indent="-91440" algn="just">
              <a:lnSpc>
                <a:spcPct val="85000"/>
              </a:lnSpc>
              <a:spcBef>
                <a:spcPts val="1300"/>
              </a:spcBef>
              <a:buFont typeface="Arial" pitchFamily="34" charset="0"/>
              <a:buChar char=" "/>
            </a:pPr>
            <a:endParaRPr lang="en-US" dirty="0"/>
          </a:p>
        </p:txBody>
      </p:sp>
    </p:spTree>
    <p:extLst>
      <p:ext uri="{BB962C8B-B14F-4D97-AF65-F5344CB8AC3E}">
        <p14:creationId xmlns:p14="http://schemas.microsoft.com/office/powerpoint/2010/main" val="3449489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20" dirty="0" smtClean="0">
                <a:solidFill>
                  <a:schemeClr val="accent1">
                    <a:lumMod val="50000"/>
                  </a:schemeClr>
                </a:solidFill>
              </a:rPr>
              <a:t>Irregularities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“Irregularity” according to Article 2, paragraph 31 of Regulation (EU) No 1060/2021 of the European parliament and of the Council of 24 June 2021, means any breach of applicable law, resulting from an act or omission by an economic operator, which has, or would have, the effect of prejudicing the budget of the Union by charging unjustified expenditure to that budget of the Union.</a:t>
            </a:r>
          </a:p>
          <a:p>
            <a:pPr marL="0" indent="0">
              <a:buNone/>
            </a:pPr>
            <a:endParaRPr lang="en-US" dirty="0"/>
          </a:p>
          <a:p>
            <a:pPr marL="0" lvl="0" indent="0">
              <a:spcBef>
                <a:spcPts val="0"/>
              </a:spcBef>
              <a:buNone/>
            </a:pPr>
            <a:r>
              <a:rPr lang="en-US" b="1" dirty="0"/>
              <a:t>3 cumulative conditions:</a:t>
            </a:r>
          </a:p>
          <a:p>
            <a:pPr marL="0" lvl="0" indent="0">
              <a:spcBef>
                <a:spcPts val="0"/>
              </a:spcBef>
              <a:buNone/>
            </a:pPr>
            <a:r>
              <a:rPr lang="en-US" dirty="0"/>
              <a:t>1.any breach of applicable law</a:t>
            </a:r>
          </a:p>
          <a:p>
            <a:pPr marL="0" lvl="0" indent="0">
              <a:spcBef>
                <a:spcPts val="0"/>
              </a:spcBef>
              <a:buNone/>
            </a:pPr>
            <a:r>
              <a:rPr lang="en-US" dirty="0"/>
              <a:t>2. resulting from an act or omission by an economic operator</a:t>
            </a:r>
          </a:p>
          <a:p>
            <a:pPr marL="0" lvl="0" indent="0">
              <a:spcBef>
                <a:spcPts val="0"/>
              </a:spcBef>
              <a:buNone/>
            </a:pPr>
            <a:r>
              <a:rPr lang="en-US" dirty="0"/>
              <a:t>3. which has, or would have, the effect of prejudicing the budget of the Union by charging unjustified expenditure to that budget</a:t>
            </a:r>
          </a:p>
          <a:p>
            <a:endParaRPr lang="en-US" dirty="0"/>
          </a:p>
        </p:txBody>
      </p:sp>
    </p:spTree>
    <p:extLst>
      <p:ext uri="{BB962C8B-B14F-4D97-AF65-F5344CB8AC3E}">
        <p14:creationId xmlns:p14="http://schemas.microsoft.com/office/powerpoint/2010/main" val="14898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20" dirty="0">
                <a:solidFill>
                  <a:schemeClr val="accent1">
                    <a:lumMod val="50000"/>
                  </a:schemeClr>
                </a:solidFill>
              </a:rPr>
              <a:t>Irregularities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Please note that </a:t>
            </a:r>
            <a:r>
              <a:rPr lang="en-US" dirty="0" smtClean="0"/>
              <a:t>the </a:t>
            </a:r>
            <a:r>
              <a:rPr lang="en-US" dirty="0"/>
              <a:t>external action contracts </a:t>
            </a:r>
            <a:r>
              <a:rPr lang="en-US" dirty="0" smtClean="0"/>
              <a:t>under this </a:t>
            </a:r>
            <a:r>
              <a:rPr lang="en-US" dirty="0" err="1" smtClean="0"/>
              <a:t>Programme</a:t>
            </a:r>
            <a:r>
              <a:rPr lang="en-US" dirty="0" smtClean="0"/>
              <a:t> require </a:t>
            </a:r>
            <a:r>
              <a:rPr lang="en-US" dirty="0"/>
              <a:t>strict adherence to </a:t>
            </a:r>
            <a:r>
              <a:rPr lang="en-US" dirty="0" smtClean="0"/>
              <a:t>the formats </a:t>
            </a:r>
            <a:r>
              <a:rPr lang="en-US" dirty="0"/>
              <a:t>and </a:t>
            </a:r>
            <a:r>
              <a:rPr lang="en-US" dirty="0" smtClean="0"/>
              <a:t>procedures stated in the </a:t>
            </a:r>
            <a:r>
              <a:rPr lang="en-US" dirty="0"/>
              <a:t>Procurement Guidelines for the Turkish </a:t>
            </a:r>
            <a:r>
              <a:rPr lang="en-US" dirty="0" smtClean="0"/>
              <a:t>beneficiaries. Failure </a:t>
            </a:r>
            <a:r>
              <a:rPr lang="en-US" dirty="0"/>
              <a:t>to comply with these requirements may lead to the identification of irregularities and constitute a basis for the application of financial corrections by the </a:t>
            </a:r>
            <a:r>
              <a:rPr lang="en-US" dirty="0" smtClean="0"/>
              <a:t>National authority </a:t>
            </a:r>
            <a:r>
              <a:rPr lang="en-US" dirty="0"/>
              <a:t>or audit bodies</a:t>
            </a:r>
            <a:r>
              <a:rPr lang="en-US" dirty="0" smtClean="0"/>
              <a:t>.</a:t>
            </a:r>
          </a:p>
          <a:p>
            <a:r>
              <a:rPr lang="en-US" dirty="0"/>
              <a:t>Commission Decision of 14.5.2019 laying down the guidelines for determining financial corrections- establishes guidelines, as set out in the Annex, for determining financial corrections to be made on expenditure financed by the Union under shared management in case of non-compliance with the applicable rules on public procurement</a:t>
            </a:r>
          </a:p>
          <a:p>
            <a:r>
              <a:rPr lang="en-US" dirty="0"/>
              <a:t>Covers ALL shared management funds</a:t>
            </a:r>
          </a:p>
          <a:p>
            <a:r>
              <a:rPr lang="en-US" dirty="0"/>
              <a:t>Issued to provide guidance and consistency</a:t>
            </a:r>
          </a:p>
          <a:p>
            <a:r>
              <a:rPr lang="en-US" dirty="0"/>
              <a:t>23 most frequently found types of mistakes</a:t>
            </a:r>
          </a:p>
          <a:p>
            <a:r>
              <a:rPr lang="en-US" dirty="0"/>
              <a:t>Automatic rate when certain breach confirmed</a:t>
            </a:r>
          </a:p>
          <a:p>
            <a:endParaRPr lang="en-US" dirty="0"/>
          </a:p>
        </p:txBody>
      </p:sp>
    </p:spTree>
    <p:extLst>
      <p:ext uri="{BB962C8B-B14F-4D97-AF65-F5344CB8AC3E}">
        <p14:creationId xmlns:p14="http://schemas.microsoft.com/office/powerpoint/2010/main" val="288095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18" y="372533"/>
            <a:ext cx="6388392" cy="1195010"/>
          </a:xfrm>
        </p:spPr>
        <p:txBody>
          <a:bodyPr>
            <a:normAutofit/>
          </a:bodyPr>
          <a:lstStyle/>
          <a:p>
            <a:r>
              <a:rPr lang="en-US" sz="3200" dirty="0" smtClean="0">
                <a:solidFill>
                  <a:schemeClr val="accent1">
                    <a:lumMod val="50000"/>
                  </a:schemeClr>
                </a:solidFill>
              </a:rPr>
              <a:t>Introduction</a:t>
            </a:r>
            <a:endParaRPr lang="en-US" sz="3200" dirty="0">
              <a:solidFill>
                <a:schemeClr val="accent1">
                  <a:lumMod val="50000"/>
                </a:schemeClr>
              </a:solidFill>
            </a:endParaRPr>
          </a:p>
        </p:txBody>
      </p:sp>
      <p:sp>
        <p:nvSpPr>
          <p:cNvPr id="3" name="Content Placeholder 2"/>
          <p:cNvSpPr>
            <a:spLocks noGrp="1"/>
          </p:cNvSpPr>
          <p:nvPr>
            <p:ph idx="1"/>
          </p:nvPr>
        </p:nvSpPr>
        <p:spPr>
          <a:xfrm>
            <a:off x="1017037" y="1819469"/>
            <a:ext cx="9899779" cy="4403705"/>
          </a:xfrm>
        </p:spPr>
        <p:txBody>
          <a:bodyPr>
            <a:normAutofit fontScale="92500" lnSpcReduction="20000"/>
          </a:bodyPr>
          <a:lstStyle/>
          <a:p>
            <a:pPr marL="0" indent="0">
              <a:buNone/>
            </a:pPr>
            <a:r>
              <a:rPr lang="en-US" dirty="0"/>
              <a:t>For the award of goods, works or services Project Partners located in </a:t>
            </a:r>
            <a:r>
              <a:rPr lang="en-US" dirty="0" err="1" smtClean="0"/>
              <a:t>Türkiye</a:t>
            </a:r>
            <a:r>
              <a:rPr lang="en-US" dirty="0" smtClean="0"/>
              <a:t> </a:t>
            </a:r>
            <a:r>
              <a:rPr lang="en-US" dirty="0"/>
              <a:t>shall refer to </a:t>
            </a:r>
            <a:r>
              <a:rPr lang="en-US" dirty="0" smtClean="0"/>
              <a:t>Annex </a:t>
            </a:r>
            <a:r>
              <a:rPr lang="en-US" dirty="0"/>
              <a:t>II of the Financing Agreement between </a:t>
            </a:r>
            <a:r>
              <a:rPr lang="en-US" dirty="0" err="1"/>
              <a:t>Türkiye</a:t>
            </a:r>
            <a:r>
              <a:rPr lang="en-US" dirty="0"/>
              <a:t> and </a:t>
            </a:r>
            <a:r>
              <a:rPr lang="en-US" dirty="0" smtClean="0"/>
              <a:t>EU </a:t>
            </a:r>
            <a:r>
              <a:rPr lang="en-US" dirty="0"/>
              <a:t>and the description of practical </a:t>
            </a:r>
            <a:r>
              <a:rPr lang="en-US" dirty="0" smtClean="0"/>
              <a:t>application </a:t>
            </a:r>
            <a:r>
              <a:rPr lang="en-US" dirty="0"/>
              <a:t>of procurements and the simplified documents for those procedures given in Procurement </a:t>
            </a:r>
            <a:r>
              <a:rPr lang="en-US" dirty="0" smtClean="0"/>
              <a:t>Guidelines </a:t>
            </a:r>
            <a:r>
              <a:rPr lang="en-US" dirty="0"/>
              <a:t>for the Turkish beneficiaries (</a:t>
            </a:r>
            <a:r>
              <a:rPr lang="en-US" dirty="0" smtClean="0"/>
              <a:t>Annex</a:t>
            </a:r>
            <a:r>
              <a:rPr lang="bg-BG" dirty="0" smtClean="0"/>
              <a:t> 16</a:t>
            </a:r>
            <a:r>
              <a:rPr lang="en-US" dirty="0" smtClean="0"/>
              <a:t> </a:t>
            </a:r>
            <a:r>
              <a:rPr lang="en-US" dirty="0" smtClean="0"/>
              <a:t>to the </a:t>
            </a:r>
            <a:r>
              <a:rPr lang="en-US" dirty="0" err="1" smtClean="0"/>
              <a:t>Programme</a:t>
            </a:r>
            <a:r>
              <a:rPr lang="en-US" dirty="0" smtClean="0"/>
              <a:t> Implementation Manual)</a:t>
            </a:r>
          </a:p>
          <a:p>
            <a:pPr marL="0" indent="0">
              <a:buNone/>
            </a:pPr>
            <a:r>
              <a:rPr lang="en-US" dirty="0" smtClean="0"/>
              <a:t>The </a:t>
            </a:r>
            <a:r>
              <a:rPr lang="en-US" dirty="0"/>
              <a:t>Procurement Guidelines </a:t>
            </a:r>
            <a:r>
              <a:rPr lang="en-US" dirty="0" smtClean="0"/>
              <a:t>provide beneficiaries </a:t>
            </a:r>
            <a:r>
              <a:rPr lang="en-US" dirty="0"/>
              <a:t>with the comprehensive information on procurement or grant procedures, including:</a:t>
            </a:r>
          </a:p>
          <a:p>
            <a:pPr marL="0" indent="0">
              <a:buNone/>
            </a:pPr>
            <a:r>
              <a:rPr lang="en-US" dirty="0"/>
              <a:t>Guidelines for award procedures (from tender announcement to signature) and for contract execution (implementation phase)</a:t>
            </a:r>
          </a:p>
          <a:p>
            <a:pPr marL="0" indent="0">
              <a:buNone/>
            </a:pPr>
            <a:r>
              <a:rPr lang="en-US" dirty="0" smtClean="0"/>
              <a:t>Templates</a:t>
            </a:r>
            <a:r>
              <a:rPr lang="en-US" dirty="0"/>
              <a:t>/ formats for use: PRAG Annexes: (cover both the award phase and the execution phase).</a:t>
            </a:r>
          </a:p>
          <a:p>
            <a:pPr marL="0" indent="0">
              <a:buNone/>
            </a:pPr>
            <a:endParaRPr lang="en-US" dirty="0"/>
          </a:p>
        </p:txBody>
      </p:sp>
    </p:spTree>
    <p:extLst>
      <p:ext uri="{BB962C8B-B14F-4D97-AF65-F5344CB8AC3E}">
        <p14:creationId xmlns:p14="http://schemas.microsoft.com/office/powerpoint/2010/main" val="2032812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2697778"/>
            <a:ext cx="10515600" cy="1325563"/>
          </a:xfrm>
        </p:spPr>
        <p:txBody>
          <a:bodyPr/>
          <a:lstStyle/>
          <a:p>
            <a:pPr algn="ctr"/>
            <a:r>
              <a:rPr lang="en-US" dirty="0" smtClean="0">
                <a:solidFill>
                  <a:schemeClr val="accent1">
                    <a:lumMod val="50000"/>
                  </a:schemeClr>
                </a:solidFill>
              </a:rPr>
              <a:t>Thank you!</a:t>
            </a:r>
            <a:endParaRPr lang="en-US" dirty="0">
              <a:solidFill>
                <a:schemeClr val="accent1">
                  <a:lumMod val="50000"/>
                </a:schemeClr>
              </a:solidFill>
            </a:endParaRPr>
          </a:p>
        </p:txBody>
      </p:sp>
    </p:spTree>
    <p:extLst>
      <p:ext uri="{BB962C8B-B14F-4D97-AF65-F5344CB8AC3E}">
        <p14:creationId xmlns:p14="http://schemas.microsoft.com/office/powerpoint/2010/main" val="1706391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38" y="159852"/>
            <a:ext cx="7242110" cy="1325563"/>
          </a:xfrm>
        </p:spPr>
        <p:txBody>
          <a:bodyPr>
            <a:normAutofit/>
          </a:bodyPr>
          <a:lstStyle/>
          <a:p>
            <a:r>
              <a:rPr lang="en-US" sz="3200" dirty="0" smtClean="0">
                <a:solidFill>
                  <a:schemeClr val="accent1">
                    <a:lumMod val="50000"/>
                  </a:schemeClr>
                </a:solidFill>
              </a:rPr>
              <a:t>Key </a:t>
            </a:r>
            <a:r>
              <a:rPr lang="en-US" sz="3200" dirty="0">
                <a:solidFill>
                  <a:schemeClr val="accent1">
                    <a:lumMod val="50000"/>
                  </a:schemeClr>
                </a:solidFill>
              </a:rPr>
              <a:t>Principles applicable to contracts and procurements</a:t>
            </a:r>
          </a:p>
        </p:txBody>
      </p:sp>
      <p:sp>
        <p:nvSpPr>
          <p:cNvPr id="3" name="Content Placeholder 2"/>
          <p:cNvSpPr>
            <a:spLocks noGrp="1"/>
          </p:cNvSpPr>
          <p:nvPr>
            <p:ph idx="1"/>
          </p:nvPr>
        </p:nvSpPr>
        <p:spPr/>
        <p:txBody>
          <a:bodyPr>
            <a:normAutofit lnSpcReduction="10000"/>
          </a:bodyPr>
          <a:lstStyle/>
          <a:p>
            <a:pPr marL="0" indent="0">
              <a:buNone/>
            </a:pPr>
            <a:r>
              <a:rPr lang="en-US" sz="2100" dirty="0" smtClean="0"/>
              <a:t>– Transparency: Procurement processes must be open and transparent, ensuring that all potential bidders have access to relevant information.</a:t>
            </a:r>
          </a:p>
          <a:p>
            <a:pPr marL="0" indent="0">
              <a:buNone/>
            </a:pPr>
            <a:endParaRPr lang="en-US" sz="2100" dirty="0" smtClean="0"/>
          </a:p>
          <a:p>
            <a:pPr marL="0" indent="0">
              <a:buNone/>
            </a:pPr>
            <a:r>
              <a:rPr lang="en-US" sz="2100" dirty="0" smtClean="0"/>
              <a:t>– Equal Treatment: All bidders must be treated equally, without discrimination.</a:t>
            </a:r>
          </a:p>
          <a:p>
            <a:pPr marL="0" indent="0">
              <a:buNone/>
            </a:pPr>
            <a:endParaRPr lang="en-US" sz="2100" dirty="0" smtClean="0"/>
          </a:p>
          <a:p>
            <a:pPr marL="0" indent="0">
              <a:buNone/>
            </a:pPr>
            <a:r>
              <a:rPr lang="en-US" sz="2100" dirty="0" smtClean="0"/>
              <a:t>– Non-Discrimination: Bidders </a:t>
            </a:r>
            <a:r>
              <a:rPr lang="en-US" sz="2100" dirty="0" smtClean="0"/>
              <a:t>must </a:t>
            </a:r>
            <a:r>
              <a:rPr lang="en-US" sz="2100" dirty="0" smtClean="0"/>
              <a:t>have the same opportunities to participate in procurement processes.</a:t>
            </a:r>
          </a:p>
          <a:p>
            <a:pPr marL="0" indent="0">
              <a:buNone/>
            </a:pPr>
            <a:endParaRPr lang="en-US" sz="2100" dirty="0" smtClean="0"/>
          </a:p>
          <a:p>
            <a:pPr marL="0" indent="0">
              <a:buNone/>
            </a:pPr>
            <a:r>
              <a:rPr lang="en-US" sz="2100" dirty="0" smtClean="0"/>
              <a:t>– Proportionality: Requirements and conditions must be proportionate to the subject matter of the contract.</a:t>
            </a:r>
            <a:endParaRPr lang="bg-BG" sz="2100" dirty="0" smtClean="0"/>
          </a:p>
          <a:p>
            <a:pPr marL="0" indent="0">
              <a:buNone/>
            </a:pPr>
            <a:r>
              <a:rPr lang="en-US" sz="2100" dirty="0"/>
              <a:t>–Sound financial </a:t>
            </a:r>
            <a:r>
              <a:rPr lang="en-US" sz="2100" dirty="0" smtClean="0"/>
              <a:t>management</a:t>
            </a:r>
            <a:r>
              <a:rPr lang="bg-BG" sz="2100" dirty="0" smtClean="0"/>
              <a:t>: </a:t>
            </a:r>
            <a:r>
              <a:rPr lang="en-US" sz="2100" dirty="0" smtClean="0"/>
              <a:t>All procedures must be carried </a:t>
            </a:r>
            <a:r>
              <a:rPr lang="en-US" sz="2100" dirty="0"/>
              <a:t>in accordance with the principles of economy, efficiency and effectiveness.</a:t>
            </a:r>
          </a:p>
        </p:txBody>
      </p:sp>
    </p:spTree>
    <p:extLst>
      <p:ext uri="{BB962C8B-B14F-4D97-AF65-F5344CB8AC3E}">
        <p14:creationId xmlns:p14="http://schemas.microsoft.com/office/powerpoint/2010/main" val="1255138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5" y="250386"/>
            <a:ext cx="7109733" cy="1507067"/>
          </a:xfrm>
        </p:spPr>
        <p:txBody>
          <a:bodyPr>
            <a:normAutofit/>
          </a:bodyPr>
          <a:lstStyle/>
          <a:p>
            <a:r>
              <a:rPr lang="en-US" sz="3200" dirty="0">
                <a:solidFill>
                  <a:schemeClr val="accent1">
                    <a:lumMod val="50000"/>
                  </a:schemeClr>
                </a:solidFill>
              </a:rPr>
              <a:t>Thresholds and procedures </a:t>
            </a:r>
          </a:p>
        </p:txBody>
      </p:sp>
      <p:sp>
        <p:nvSpPr>
          <p:cNvPr id="3" name="Content Placeholder 2"/>
          <p:cNvSpPr>
            <a:spLocks noGrp="1"/>
          </p:cNvSpPr>
          <p:nvPr>
            <p:ph idx="1"/>
          </p:nvPr>
        </p:nvSpPr>
        <p:spPr>
          <a:xfrm>
            <a:off x="110633" y="1962725"/>
            <a:ext cx="11103235" cy="4654205"/>
          </a:xfrm>
        </p:spPr>
        <p:txBody>
          <a:bodyPr>
            <a:noAutofit/>
          </a:bodyPr>
          <a:lstStyle/>
          <a:p>
            <a:endParaRPr lang="en-US" sz="1800" dirty="0" smtClean="0"/>
          </a:p>
          <a:p>
            <a:r>
              <a:rPr lang="en-US" sz="1800" dirty="0"/>
              <a:t>There are several different procurement procedures, each allowing a different degree of competition</a:t>
            </a:r>
            <a:r>
              <a:rPr lang="en-US" sz="1800" dirty="0" smtClean="0"/>
              <a:t>. They </a:t>
            </a:r>
            <a:r>
              <a:rPr lang="en-US" sz="1800" dirty="0"/>
              <a:t>are divided between those for </a:t>
            </a:r>
            <a:r>
              <a:rPr lang="en-US" sz="1800" dirty="0" smtClean="0"/>
              <a:t>services, </a:t>
            </a:r>
            <a:r>
              <a:rPr lang="en-US" sz="1800" dirty="0"/>
              <a:t>supplies </a:t>
            </a:r>
            <a:r>
              <a:rPr lang="en-US" sz="1800" dirty="0" smtClean="0"/>
              <a:t>and works. </a:t>
            </a:r>
          </a:p>
          <a:p>
            <a:r>
              <a:rPr lang="en-US" sz="1800" dirty="0" smtClean="0"/>
              <a:t>The </a:t>
            </a:r>
            <a:r>
              <a:rPr lang="en-US" sz="1800" dirty="0"/>
              <a:t>use of procurement procedures according to thresholds </a:t>
            </a:r>
            <a:r>
              <a:rPr lang="en-US" sz="1800" dirty="0" smtClean="0"/>
              <a:t>are the following:</a:t>
            </a:r>
            <a:endParaRPr lang="en-US" sz="1800" dirty="0"/>
          </a:p>
          <a:p>
            <a:pPr marL="0" indent="0">
              <a:buNone/>
            </a:pPr>
            <a:r>
              <a:rPr lang="en-US" sz="1800" dirty="0" smtClean="0"/>
              <a:t>1. Open </a:t>
            </a:r>
            <a:r>
              <a:rPr lang="en-US" sz="1800" dirty="0"/>
              <a:t>or </a:t>
            </a:r>
            <a:r>
              <a:rPr lang="en-US" sz="1800" dirty="0" smtClean="0"/>
              <a:t>Restricted procedure - </a:t>
            </a:r>
            <a:r>
              <a:rPr lang="en-US" sz="1800" dirty="0"/>
              <a:t>may be used </a:t>
            </a:r>
            <a:r>
              <a:rPr lang="en-US" sz="1800" dirty="0" smtClean="0"/>
              <a:t>for service </a:t>
            </a:r>
            <a:r>
              <a:rPr lang="en-US" sz="1800" dirty="0"/>
              <a:t>and supply contracts </a:t>
            </a:r>
            <a:r>
              <a:rPr lang="en-US" sz="1800" dirty="0" smtClean="0"/>
              <a:t>of </a:t>
            </a:r>
            <a:r>
              <a:rPr lang="en-US" sz="1800" dirty="0"/>
              <a:t>at least EUR 300 </a:t>
            </a:r>
            <a:r>
              <a:rPr lang="en-US" sz="1800" dirty="0" smtClean="0"/>
              <a:t>000; works </a:t>
            </a:r>
            <a:r>
              <a:rPr lang="en-US" sz="1800" dirty="0"/>
              <a:t>contracts and works concessions contracts with a value of at least EUR 5 000 000;</a:t>
            </a:r>
          </a:p>
          <a:p>
            <a:pPr marL="0" indent="0">
              <a:buNone/>
            </a:pPr>
            <a:r>
              <a:rPr lang="en-US" sz="1800" dirty="0" smtClean="0"/>
              <a:t>2. </a:t>
            </a:r>
            <a:r>
              <a:rPr lang="en-US" sz="1800" dirty="0"/>
              <a:t>T</a:t>
            </a:r>
            <a:r>
              <a:rPr lang="en-US" sz="1800" dirty="0" smtClean="0"/>
              <a:t>he </a:t>
            </a:r>
            <a:r>
              <a:rPr lang="en-US" sz="1800" dirty="0"/>
              <a:t>local open </a:t>
            </a:r>
            <a:r>
              <a:rPr lang="en-US" sz="1800" dirty="0" smtClean="0"/>
              <a:t>procedure - </a:t>
            </a:r>
            <a:r>
              <a:rPr lang="en-US" sz="1800" dirty="0"/>
              <a:t>may be used </a:t>
            </a:r>
            <a:r>
              <a:rPr lang="en-US" sz="1800" dirty="0" smtClean="0"/>
              <a:t>for supply </a:t>
            </a:r>
            <a:r>
              <a:rPr lang="en-US" sz="1800" dirty="0"/>
              <a:t>contracts with a value of at least EUR 100 000 and less than EUR 300 </a:t>
            </a:r>
            <a:r>
              <a:rPr lang="en-US" sz="1800" dirty="0" smtClean="0"/>
              <a:t>000; works </a:t>
            </a:r>
            <a:r>
              <a:rPr lang="en-US" sz="1800" dirty="0"/>
              <a:t>contracts and works concessions contracts with a value of at least EUR 300 000 and less than EUR 5 000 000;</a:t>
            </a:r>
          </a:p>
          <a:p>
            <a:pPr marL="0" indent="0">
              <a:buNone/>
            </a:pPr>
            <a:r>
              <a:rPr lang="en-US" sz="1800" dirty="0" smtClean="0"/>
              <a:t>3. </a:t>
            </a:r>
            <a:r>
              <a:rPr lang="en-US" sz="1800" dirty="0"/>
              <a:t>T</a:t>
            </a:r>
            <a:r>
              <a:rPr lang="en-US" sz="1800" dirty="0" smtClean="0"/>
              <a:t>he </a:t>
            </a:r>
            <a:r>
              <a:rPr lang="en-US" sz="1800" dirty="0"/>
              <a:t>simplified </a:t>
            </a:r>
            <a:r>
              <a:rPr lang="en-US" sz="1800" dirty="0" smtClean="0"/>
              <a:t>procedure - </a:t>
            </a:r>
            <a:r>
              <a:rPr lang="en-US" sz="1800" dirty="0"/>
              <a:t>may be used </a:t>
            </a:r>
            <a:r>
              <a:rPr lang="en-US" sz="1800" dirty="0" smtClean="0"/>
              <a:t>for service contracts, </a:t>
            </a:r>
            <a:r>
              <a:rPr lang="en-US" sz="1800" dirty="0"/>
              <a:t>works contracts and works concessions contracts with a value of less than EUR 300 </a:t>
            </a:r>
            <a:r>
              <a:rPr lang="en-US" sz="1800" dirty="0" smtClean="0"/>
              <a:t>000; supply </a:t>
            </a:r>
            <a:r>
              <a:rPr lang="en-US" sz="1800" dirty="0"/>
              <a:t>contracts with a value of less than EUR 100 000</a:t>
            </a:r>
            <a:r>
              <a:rPr lang="en-US" sz="1800" dirty="0" smtClean="0"/>
              <a:t>;</a:t>
            </a:r>
          </a:p>
          <a:p>
            <a:pPr marL="0" indent="0">
              <a:buNone/>
            </a:pPr>
            <a:r>
              <a:rPr lang="en-US" sz="1800" dirty="0" smtClean="0"/>
              <a:t>4. Single tender - contracts </a:t>
            </a:r>
            <a:r>
              <a:rPr lang="en-US" sz="1800" dirty="0"/>
              <a:t>with a value of less than or equal to EUR 20 </a:t>
            </a:r>
            <a:r>
              <a:rPr lang="en-US" sz="1800" dirty="0" smtClean="0"/>
              <a:t>000</a:t>
            </a:r>
            <a:endParaRPr lang="en-US" sz="1800" dirty="0"/>
          </a:p>
          <a:p>
            <a:pPr marL="0" indent="0">
              <a:buNone/>
            </a:pPr>
            <a:r>
              <a:rPr lang="en-US" sz="1800" dirty="0" smtClean="0"/>
              <a:t>5. Payments </a:t>
            </a:r>
            <a:r>
              <a:rPr lang="en-US" sz="1800" dirty="0"/>
              <a:t>of amounts less than or equal to EUR 2 500 in respect of items of expenditure may be earned out simply as payment against invoices, without prior acceptance of a tender.</a:t>
            </a:r>
          </a:p>
          <a:p>
            <a:endParaRPr lang="en-US" sz="2100" dirty="0" smtClean="0"/>
          </a:p>
        </p:txBody>
      </p:sp>
    </p:spTree>
    <p:extLst>
      <p:ext uri="{BB962C8B-B14F-4D97-AF65-F5344CB8AC3E}">
        <p14:creationId xmlns:p14="http://schemas.microsoft.com/office/powerpoint/2010/main" val="343136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497" y="737119"/>
            <a:ext cx="5200229" cy="867747"/>
          </a:xfrm>
        </p:spPr>
        <p:txBody>
          <a:bodyPr>
            <a:noAutofit/>
          </a:bodyPr>
          <a:lstStyle/>
          <a:p>
            <a:r>
              <a:rPr lang="en-US" cap="none" dirty="0">
                <a:solidFill>
                  <a:srgbClr val="5B9BD5">
                    <a:lumMod val="50000"/>
                  </a:srgbClr>
                </a:solidFill>
              </a:rPr>
              <a:t>Thresholds and procedures </a:t>
            </a:r>
            <a:endParaRPr lang="en-US" dirty="0">
              <a:solidFill>
                <a:schemeClr val="accent1">
                  <a:lumMod val="50000"/>
                </a:schemeClr>
              </a:solidFill>
            </a:endParaRPr>
          </a:p>
        </p:txBody>
      </p:sp>
      <p:sp>
        <p:nvSpPr>
          <p:cNvPr id="11" name="Text Placeholder 10"/>
          <p:cNvSpPr>
            <a:spLocks noGrp="1"/>
          </p:cNvSpPr>
          <p:nvPr>
            <p:ph type="body" idx="1"/>
          </p:nvPr>
        </p:nvSpPr>
        <p:spPr>
          <a:xfrm>
            <a:off x="4805265" y="2364760"/>
            <a:ext cx="7161670" cy="4133493"/>
          </a:xfrm>
        </p:spPr>
        <p:txBody>
          <a:bodyPr>
            <a:normAutofit/>
          </a:bodyPr>
          <a:lstStyle/>
          <a:p>
            <a:r>
              <a:rPr lang="en-US" sz="2100" dirty="0">
                <a:solidFill>
                  <a:schemeClr val="tx1"/>
                </a:solidFill>
              </a:rPr>
              <a:t>A breach of </a:t>
            </a:r>
            <a:r>
              <a:rPr lang="en-US" sz="2100" dirty="0" err="1" smtClean="0">
                <a:solidFill>
                  <a:schemeClr val="tx1"/>
                </a:solidFill>
              </a:rPr>
              <a:t>applicabl</a:t>
            </a:r>
            <a:endParaRPr lang="en-US" sz="21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56574634"/>
              </p:ext>
            </p:extLst>
          </p:nvPr>
        </p:nvGraphicFramePr>
        <p:xfrm>
          <a:off x="2268883" y="2070894"/>
          <a:ext cx="7654233" cy="3860800"/>
        </p:xfrm>
        <a:graphic>
          <a:graphicData uri="http://schemas.openxmlformats.org/drawingml/2006/table">
            <a:tbl>
              <a:tblPr/>
              <a:tblGrid>
                <a:gridCol w="2013614">
                  <a:extLst>
                    <a:ext uri="{9D8B030D-6E8A-4147-A177-3AD203B41FA5}">
                      <a16:colId xmlns:a16="http://schemas.microsoft.com/office/drawing/2014/main" val="2590636101"/>
                    </a:ext>
                  </a:extLst>
                </a:gridCol>
                <a:gridCol w="1888544">
                  <a:extLst>
                    <a:ext uri="{9D8B030D-6E8A-4147-A177-3AD203B41FA5}">
                      <a16:colId xmlns:a16="http://schemas.microsoft.com/office/drawing/2014/main" val="1789063957"/>
                    </a:ext>
                  </a:extLst>
                </a:gridCol>
                <a:gridCol w="1888544">
                  <a:extLst>
                    <a:ext uri="{9D8B030D-6E8A-4147-A177-3AD203B41FA5}">
                      <a16:colId xmlns:a16="http://schemas.microsoft.com/office/drawing/2014/main" val="75495043"/>
                    </a:ext>
                  </a:extLst>
                </a:gridCol>
                <a:gridCol w="1863531">
                  <a:extLst>
                    <a:ext uri="{9D8B030D-6E8A-4147-A177-3AD203B41FA5}">
                      <a16:colId xmlns:a16="http://schemas.microsoft.com/office/drawing/2014/main" val="3127868390"/>
                    </a:ext>
                  </a:extLst>
                </a:gridCol>
              </a:tblGrid>
              <a:tr h="0">
                <a:tc>
                  <a:txBody>
                    <a:bodyPr/>
                    <a:lstStyle/>
                    <a:p>
                      <a:pPr algn="l" fontAlgn="t">
                        <a:lnSpc>
                          <a:spcPts val="1600"/>
                        </a:lnSpc>
                      </a:pPr>
                      <a:r>
                        <a:rPr lang="en-US" sz="1200" b="1">
                          <a:effectLst/>
                        </a:rPr>
                        <a:t/>
                      </a:r>
                      <a:br>
                        <a:rPr lang="en-US" sz="1200" b="1">
                          <a:effectLst/>
                        </a:rPr>
                      </a:br>
                      <a:r>
                        <a:rPr lang="en-US" sz="1200" b="1">
                          <a:effectLst/>
                        </a:rPr>
                        <a:t>SERVICE CONTRACTS</a:t>
                      </a:r>
                      <a:endParaRPr lang="en-US" sz="1200" b="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a:txBody>
                    <a:bodyPr/>
                    <a:lstStyle/>
                    <a:p>
                      <a:pPr algn="l" fontAlgn="t">
                        <a:lnSpc>
                          <a:spcPts val="1600"/>
                        </a:lnSpc>
                      </a:pPr>
                      <a:r>
                        <a:rPr lang="en-US" sz="1200" b="1">
                          <a:effectLst/>
                        </a:rPr>
                        <a:t>SUPPLY CONTRACTS</a:t>
                      </a:r>
                      <a:endParaRPr lang="en-US" sz="1200" b="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a:txBody>
                    <a:bodyPr/>
                    <a:lstStyle/>
                    <a:p>
                      <a:pPr algn="l" fontAlgn="t">
                        <a:lnSpc>
                          <a:spcPts val="1600"/>
                        </a:lnSpc>
                      </a:pPr>
                      <a:r>
                        <a:rPr lang="en-US" sz="1200" b="1">
                          <a:effectLst/>
                        </a:rPr>
                        <a:t>WORKS CONTRACTS</a:t>
                      </a:r>
                      <a:endParaRPr lang="en-US" sz="1200" b="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a:txBody>
                    <a:bodyPr/>
                    <a:lstStyle/>
                    <a:p>
                      <a:endParaRPr lang="en-US"/>
                    </a:p>
                  </a:txBody>
                  <a:tcPr>
                    <a:lnL w="9525" cap="flat" cmpd="sng" algn="ctr">
                      <a:solidFill>
                        <a:srgbClr val="BBBBBB"/>
                      </a:solidFill>
                      <a:prstDash val="solid"/>
                      <a:round/>
                      <a:headEnd type="none" w="med" len="med"/>
                      <a:tailEnd type="none" w="med" len="med"/>
                    </a:lnL>
                    <a:lnB w="9525" cap="flat" cmpd="sng" algn="ctr">
                      <a:solidFill>
                        <a:srgbClr val="BBBBBB"/>
                      </a:solidFill>
                      <a:prstDash val="solid"/>
                      <a:round/>
                      <a:headEnd type="none" w="med" len="med"/>
                      <a:tailEnd type="none" w="med" len="med"/>
                    </a:lnB>
                  </a:tcPr>
                </a:tc>
                <a:extLst>
                  <a:ext uri="{0D108BD9-81ED-4DB2-BD59-A6C34878D82A}">
                    <a16:rowId xmlns:a16="http://schemas.microsoft.com/office/drawing/2014/main" val="3265330132"/>
                  </a:ext>
                </a:extLst>
              </a:tr>
              <a:tr h="0">
                <a:tc>
                  <a:txBody>
                    <a:bodyPr/>
                    <a:lstStyle/>
                    <a:p>
                      <a:pPr algn="l" fontAlgn="t">
                        <a:lnSpc>
                          <a:spcPts val="1600"/>
                        </a:lnSpc>
                      </a:pPr>
                      <a:r>
                        <a:rPr lang="en-US" sz="1200" b="1" dirty="0">
                          <a:effectLst/>
                        </a:rPr>
                        <a:t>International Open or Restricted Procedure</a:t>
                      </a:r>
                      <a:endParaRPr lang="en-US" sz="1200" b="0" dirty="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gridSpan="2">
                  <a:txBody>
                    <a:bodyPr/>
                    <a:lstStyle/>
                    <a:p>
                      <a:pPr algn="ctr" fontAlgn="ctr">
                        <a:lnSpc>
                          <a:spcPts val="1600"/>
                        </a:lnSpc>
                      </a:pPr>
                      <a:r>
                        <a:rPr lang="en-US" sz="1200" b="0">
                          <a:effectLst/>
                        </a:rPr>
                        <a:t>≥ EUR 300 000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lnSpc>
                          <a:spcPts val="1600"/>
                        </a:lnSpc>
                      </a:pPr>
                      <a:r>
                        <a:rPr lang="en-US" sz="1200" b="0">
                          <a:effectLst/>
                        </a:rPr>
                        <a:t>≥ EUR 5 000 000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extLst>
                  <a:ext uri="{0D108BD9-81ED-4DB2-BD59-A6C34878D82A}">
                    <a16:rowId xmlns:a16="http://schemas.microsoft.com/office/drawing/2014/main" val="1425191846"/>
                  </a:ext>
                </a:extLst>
              </a:tr>
              <a:tr h="0">
                <a:tc>
                  <a:txBody>
                    <a:bodyPr/>
                    <a:lstStyle/>
                    <a:p>
                      <a:pPr algn="l" fontAlgn="t">
                        <a:lnSpc>
                          <a:spcPts val="1600"/>
                        </a:lnSpc>
                      </a:pPr>
                      <a:r>
                        <a:rPr lang="en-US" sz="1200" b="1" dirty="0">
                          <a:effectLst/>
                        </a:rPr>
                        <a:t>Local Open Procedure</a:t>
                      </a:r>
                      <a:endParaRPr lang="en-US" sz="1200" b="0" dirty="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a:txBody>
                    <a:bodyPr/>
                    <a:lstStyle/>
                    <a:p>
                      <a:pPr algn="ctr" fontAlgn="ctr">
                        <a:lnSpc>
                          <a:spcPts val="1600"/>
                        </a:lnSpc>
                      </a:pPr>
                      <a:r>
                        <a:rPr lang="en-US" sz="1200" b="0">
                          <a:effectLst/>
                        </a:rPr>
                        <a:t>N/A</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a:txBody>
                    <a:bodyPr/>
                    <a:lstStyle/>
                    <a:p>
                      <a:pPr algn="ctr" fontAlgn="ctr">
                        <a:lnSpc>
                          <a:spcPts val="1600"/>
                        </a:lnSpc>
                      </a:pPr>
                      <a:r>
                        <a:rPr lang="en-US" sz="1200" b="0">
                          <a:effectLst/>
                        </a:rPr>
                        <a:t>&lt; EUR 300 000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a:txBody>
                    <a:bodyPr/>
                    <a:lstStyle/>
                    <a:p>
                      <a:pPr algn="ctr" fontAlgn="ctr">
                        <a:lnSpc>
                          <a:spcPts val="1600"/>
                        </a:lnSpc>
                      </a:pPr>
                      <a:r>
                        <a:rPr lang="en-US" sz="1200" b="0">
                          <a:effectLst/>
                        </a:rPr>
                        <a:t>&lt; EUR 5 000 000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extLst>
                  <a:ext uri="{0D108BD9-81ED-4DB2-BD59-A6C34878D82A}">
                    <a16:rowId xmlns:a16="http://schemas.microsoft.com/office/drawing/2014/main" val="1677031114"/>
                  </a:ext>
                </a:extLst>
              </a:tr>
              <a:tr h="0">
                <a:tc>
                  <a:txBody>
                    <a:bodyPr/>
                    <a:lstStyle/>
                    <a:p>
                      <a:pPr algn="l" fontAlgn="t">
                        <a:lnSpc>
                          <a:spcPts val="1600"/>
                        </a:lnSpc>
                      </a:pPr>
                      <a:r>
                        <a:rPr lang="en-US" sz="1200" b="1" dirty="0">
                          <a:effectLst/>
                        </a:rPr>
                        <a:t>Simplified Procedure</a:t>
                      </a:r>
                      <a:endParaRPr lang="en-US" sz="1200" b="0" dirty="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ctr">
                        <a:lnSpc>
                          <a:spcPts val="1600"/>
                        </a:lnSpc>
                      </a:pPr>
                      <a:r>
                        <a:rPr lang="en-US" sz="1200" b="0">
                          <a:effectLst/>
                        </a:rPr>
                        <a:t>&lt; EUR 300 000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ctr">
                        <a:lnSpc>
                          <a:spcPts val="1600"/>
                        </a:lnSpc>
                      </a:pPr>
                      <a:r>
                        <a:rPr lang="en-US" sz="1200" b="0">
                          <a:effectLst/>
                        </a:rPr>
                        <a:t>&lt; EUR 100 000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ctr">
                        <a:lnSpc>
                          <a:spcPts val="1600"/>
                        </a:lnSpc>
                      </a:pPr>
                      <a:r>
                        <a:rPr lang="en-US" sz="1200" b="0">
                          <a:effectLst/>
                        </a:rPr>
                        <a:t>&lt; EUR 300 000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extLst>
                  <a:ext uri="{0D108BD9-81ED-4DB2-BD59-A6C34878D82A}">
                    <a16:rowId xmlns:a16="http://schemas.microsoft.com/office/drawing/2014/main" val="71759825"/>
                  </a:ext>
                </a:extLst>
              </a:tr>
              <a:tr h="0">
                <a:tc>
                  <a:txBody>
                    <a:bodyPr/>
                    <a:lstStyle/>
                    <a:p>
                      <a:pPr algn="l" fontAlgn="t">
                        <a:lnSpc>
                          <a:spcPts val="1600"/>
                        </a:lnSpc>
                      </a:pPr>
                      <a:r>
                        <a:rPr lang="en-US" sz="1200" b="1">
                          <a:effectLst/>
                        </a:rPr>
                        <a:t>Single Tender</a:t>
                      </a:r>
                      <a:endParaRPr lang="en-US" sz="1200" b="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gridSpan="3">
                  <a:txBody>
                    <a:bodyPr/>
                    <a:lstStyle/>
                    <a:p>
                      <a:pPr algn="ctr" fontAlgn="ctr">
                        <a:lnSpc>
                          <a:spcPts val="1600"/>
                        </a:lnSpc>
                      </a:pPr>
                      <a:r>
                        <a:rPr lang="en-US" sz="1200" b="0">
                          <a:effectLst/>
                        </a:rPr>
                        <a:t>≤ EUR 20 000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4912613"/>
                  </a:ext>
                </a:extLst>
              </a:tr>
              <a:tr h="0">
                <a:tc>
                  <a:txBody>
                    <a:bodyPr/>
                    <a:lstStyle/>
                    <a:p>
                      <a:pPr algn="l" fontAlgn="t">
                        <a:lnSpc>
                          <a:spcPts val="1600"/>
                        </a:lnSpc>
                      </a:pPr>
                      <a:r>
                        <a:rPr lang="en-US" sz="1200" b="1">
                          <a:effectLst/>
                        </a:rPr>
                        <a:t>Payment Against Invoice without prior tender acceptance</a:t>
                      </a:r>
                      <a:endParaRPr lang="en-US" sz="1200" b="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gridSpan="3">
                  <a:txBody>
                    <a:bodyPr/>
                    <a:lstStyle/>
                    <a:p>
                      <a:pPr algn="ctr" fontAlgn="ctr">
                        <a:lnSpc>
                          <a:spcPts val="1600"/>
                        </a:lnSpc>
                      </a:pPr>
                      <a:r>
                        <a:rPr lang="en-US" sz="1200" b="0" dirty="0">
                          <a:effectLst/>
                        </a:rPr>
                        <a:t>≤ EUR 2 500</a:t>
                      </a:r>
                    </a:p>
                  </a:txBody>
                  <a:tcPr marL="101600" marR="101600" marT="101600" marB="10160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4918282"/>
                  </a:ext>
                </a:extLst>
              </a:tr>
              <a:tr h="0">
                <a:tc>
                  <a:txBody>
                    <a:bodyPr/>
                    <a:lstStyle/>
                    <a:p>
                      <a:pPr algn="l" fontAlgn="t">
                        <a:lnSpc>
                          <a:spcPts val="1600"/>
                        </a:lnSpc>
                      </a:pPr>
                      <a:r>
                        <a:rPr lang="en-US" sz="1200" b="1">
                          <a:effectLst/>
                        </a:rPr>
                        <a:t>Framework Contracts</a:t>
                      </a:r>
                      <a:endParaRPr lang="en-US" sz="1200" b="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gridSpan="3">
                  <a:txBody>
                    <a:bodyPr/>
                    <a:lstStyle/>
                    <a:p>
                      <a:pPr algn="l" fontAlgn="t">
                        <a:lnSpc>
                          <a:spcPts val="1600"/>
                        </a:lnSpc>
                      </a:pPr>
                      <a:r>
                        <a:rPr lang="en-US" sz="1200" b="0" dirty="0">
                          <a:effectLst/>
                        </a:rPr>
                        <a:t>Specific contracts are awarded in line with the thresholds set in each Framework </a:t>
                      </a:r>
                      <a:r>
                        <a:rPr lang="en-US" sz="1200" b="0" dirty="0" smtClean="0">
                          <a:effectLst/>
                        </a:rPr>
                        <a:t>Contract</a:t>
                      </a:r>
                      <a:endParaRPr lang="en-US" sz="1200" b="0" dirty="0">
                        <a:effectLst/>
                      </a:endParaRPr>
                    </a:p>
                  </a:txBody>
                  <a:tcPr marL="101600" marR="101600" marT="101600" marB="10160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6F6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4324725"/>
                  </a:ext>
                </a:extLst>
              </a:tr>
            </a:tbl>
          </a:graphicData>
        </a:graphic>
      </p:graphicFrame>
    </p:spTree>
    <p:extLst>
      <p:ext uri="{BB962C8B-B14F-4D97-AF65-F5344CB8AC3E}">
        <p14:creationId xmlns:p14="http://schemas.microsoft.com/office/powerpoint/2010/main" val="2347060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68" y="223242"/>
            <a:ext cx="8534400" cy="1507067"/>
          </a:xfrm>
        </p:spPr>
        <p:txBody>
          <a:bodyPr>
            <a:normAutofit/>
          </a:bodyPr>
          <a:lstStyle/>
          <a:p>
            <a:r>
              <a:rPr lang="en-US" sz="3200" dirty="0" smtClean="0">
                <a:solidFill>
                  <a:schemeClr val="accent1">
                    <a:lumMod val="50000"/>
                  </a:schemeClr>
                </a:solidFill>
              </a:rPr>
              <a:t>Preparation of procurement procedure</a:t>
            </a:r>
            <a:endParaRPr lang="en-US" sz="3200" dirty="0">
              <a:solidFill>
                <a:schemeClr val="accent1">
                  <a:lumMod val="50000"/>
                </a:schemeClr>
              </a:solidFill>
            </a:endParaRPr>
          </a:p>
        </p:txBody>
      </p:sp>
      <p:sp>
        <p:nvSpPr>
          <p:cNvPr id="3" name="Content Placeholder 2"/>
          <p:cNvSpPr>
            <a:spLocks noGrp="1"/>
          </p:cNvSpPr>
          <p:nvPr>
            <p:ph idx="1"/>
          </p:nvPr>
        </p:nvSpPr>
        <p:spPr>
          <a:xfrm>
            <a:off x="569166" y="1604865"/>
            <a:ext cx="10338319" cy="4973217"/>
          </a:xfrm>
        </p:spPr>
        <p:txBody>
          <a:bodyPr>
            <a:normAutofit fontScale="92500"/>
          </a:bodyPr>
          <a:lstStyle/>
          <a:p>
            <a:pPr marL="0" indent="0">
              <a:buNone/>
            </a:pPr>
            <a:r>
              <a:rPr lang="en-US" dirty="0" smtClean="0"/>
              <a:t>In </a:t>
            </a:r>
            <a:r>
              <a:rPr lang="en-US" dirty="0"/>
              <a:t>the procurement documents, the </a:t>
            </a:r>
            <a:r>
              <a:rPr lang="en-US" dirty="0" smtClean="0"/>
              <a:t>beneficiary </a:t>
            </a:r>
            <a:r>
              <a:rPr lang="en-US" dirty="0"/>
              <a:t>shall identify the subject matter of the procurement by providing a description of its needs and the characteristics required of the works, supplies or services to be </a:t>
            </a:r>
            <a:r>
              <a:rPr lang="en-US" dirty="0" smtClean="0"/>
              <a:t>acquired, </a:t>
            </a:r>
            <a:r>
              <a:rPr lang="en-US" dirty="0"/>
              <a:t>and shall specify the applicable exclusion, selection and award </a:t>
            </a:r>
            <a:r>
              <a:rPr lang="en-US" dirty="0" smtClean="0"/>
              <a:t>criteria.</a:t>
            </a:r>
          </a:p>
          <a:p>
            <a:pPr marL="0" indent="0">
              <a:buNone/>
            </a:pPr>
            <a:r>
              <a:rPr lang="en-US" dirty="0" smtClean="0"/>
              <a:t>The </a:t>
            </a:r>
            <a:r>
              <a:rPr lang="en-US" dirty="0"/>
              <a:t>procurement documents shall include the following:</a:t>
            </a:r>
          </a:p>
          <a:p>
            <a:pPr marL="0" indent="0">
              <a:buNone/>
            </a:pPr>
            <a:r>
              <a:rPr lang="en-US" dirty="0" smtClean="0"/>
              <a:t>1. the </a:t>
            </a:r>
            <a:r>
              <a:rPr lang="en-US" dirty="0"/>
              <a:t>contract notice or other advertising measure as provided for in point 2 to 5 from the Annex I of the Financial </a:t>
            </a:r>
            <a:r>
              <a:rPr lang="en-US" dirty="0" smtClean="0"/>
              <a:t>Regulation, if applicable </a:t>
            </a:r>
            <a:r>
              <a:rPr lang="en-US" dirty="0"/>
              <a:t>;</a:t>
            </a:r>
          </a:p>
          <a:p>
            <a:pPr marL="0" indent="0">
              <a:buNone/>
            </a:pPr>
            <a:r>
              <a:rPr lang="en-US" dirty="0"/>
              <a:t>b)	the invitation to tender;</a:t>
            </a:r>
          </a:p>
          <a:p>
            <a:pPr marL="0" indent="0">
              <a:buNone/>
            </a:pPr>
            <a:r>
              <a:rPr lang="en-US" dirty="0"/>
              <a:t>c)	the tender specifications, including the technical specifications and the relevant criteria;</a:t>
            </a:r>
          </a:p>
          <a:p>
            <a:pPr marL="0" indent="0">
              <a:buNone/>
            </a:pPr>
            <a:r>
              <a:rPr lang="en-US" dirty="0"/>
              <a:t>d)	the draft contract based on the model contract.</a:t>
            </a:r>
          </a:p>
          <a:p>
            <a:pPr marL="0" indent="0">
              <a:buNone/>
            </a:pPr>
            <a:endParaRPr lang="en-US" dirty="0"/>
          </a:p>
        </p:txBody>
      </p:sp>
      <p:pic>
        <p:nvPicPr>
          <p:cNvPr id="4" name="Picture 3" descr="Documents Dossier Bureau · Images vectorielles gratuites sur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70742">
            <a:off x="10304125" y="4383071"/>
            <a:ext cx="2040316" cy="1619592"/>
          </a:xfrm>
          <a:prstGeom prst="rect">
            <a:avLst/>
          </a:prstGeom>
        </p:spPr>
      </p:pic>
    </p:spTree>
    <p:extLst>
      <p:ext uri="{BB962C8B-B14F-4D97-AF65-F5344CB8AC3E}">
        <p14:creationId xmlns:p14="http://schemas.microsoft.com/office/powerpoint/2010/main" val="367647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65" y="15723"/>
            <a:ext cx="6602996" cy="826959"/>
          </a:xfrm>
        </p:spPr>
        <p:txBody>
          <a:bodyPr>
            <a:normAutofit/>
          </a:bodyPr>
          <a:lstStyle/>
          <a:p>
            <a:r>
              <a:rPr lang="en-US" sz="3200" dirty="0" smtClean="0">
                <a:solidFill>
                  <a:srgbClr val="5B9BD5">
                    <a:lumMod val="50000"/>
                  </a:srgbClr>
                </a:solidFill>
              </a:rPr>
              <a:t>Selection and award criteria</a:t>
            </a:r>
            <a:endParaRPr lang="en-US" sz="3200" dirty="0"/>
          </a:p>
        </p:txBody>
      </p:sp>
      <p:sp>
        <p:nvSpPr>
          <p:cNvPr id="3" name="Content Placeholder 2"/>
          <p:cNvSpPr>
            <a:spLocks noGrp="1"/>
          </p:cNvSpPr>
          <p:nvPr>
            <p:ph idx="1"/>
          </p:nvPr>
        </p:nvSpPr>
        <p:spPr>
          <a:xfrm>
            <a:off x="0" y="-654424"/>
            <a:ext cx="11869271" cy="8604106"/>
          </a:xfrm>
        </p:spPr>
        <p:txBody>
          <a:bodyPr>
            <a:noAutofit/>
          </a:bodyPr>
          <a:lstStyle/>
          <a:p>
            <a:pPr marL="108000" indent="0">
              <a:lnSpc>
                <a:spcPct val="100000"/>
              </a:lnSpc>
              <a:spcBef>
                <a:spcPts val="0"/>
              </a:spcBef>
              <a:buNone/>
            </a:pPr>
            <a:r>
              <a:rPr lang="en-US" sz="2100" b="1" dirty="0" smtClean="0"/>
              <a:t>General </a:t>
            </a:r>
            <a:r>
              <a:rPr lang="en-US" sz="2100" b="1" dirty="0" smtClean="0"/>
              <a:t>principles: </a:t>
            </a:r>
          </a:p>
          <a:p>
            <a:pPr marL="108000">
              <a:lnSpc>
                <a:spcPct val="100000"/>
              </a:lnSpc>
              <a:spcBef>
                <a:spcPts val="0"/>
              </a:spcBef>
            </a:pPr>
            <a:r>
              <a:rPr lang="en-US" sz="2100" dirty="0"/>
              <a:t>The contracting authorities must draw up clear and non-discriminatory selection criteria for the purpose of assessing that the candidate/tenderer has sufficient economic, financial, professional, and technical capacity to implement the tasks of the contract. The chosen criteria must be proportionate and may not go beyond the scope of the contract</a:t>
            </a:r>
            <a:r>
              <a:rPr lang="en-US" sz="2100" dirty="0" smtClean="0"/>
              <a:t>.</a:t>
            </a:r>
          </a:p>
          <a:p>
            <a:pPr marL="108000">
              <a:lnSpc>
                <a:spcPct val="100000"/>
              </a:lnSpc>
              <a:spcBef>
                <a:spcPts val="0"/>
              </a:spcBef>
            </a:pPr>
            <a:r>
              <a:rPr lang="en-US" sz="2100" dirty="0"/>
              <a:t>For contracts divided into lots, different minimum levels of capacity can be set for each lot</a:t>
            </a:r>
            <a:r>
              <a:rPr lang="en-US" sz="2100" dirty="0" smtClean="0"/>
              <a:t>.</a:t>
            </a:r>
          </a:p>
          <a:p>
            <a:pPr marL="108000">
              <a:lnSpc>
                <a:spcPct val="100000"/>
              </a:lnSpc>
              <a:spcBef>
                <a:spcPts val="0"/>
              </a:spcBef>
            </a:pPr>
            <a:r>
              <a:rPr lang="en-US" sz="2100" dirty="0"/>
              <a:t>The templates of the contract notice, additional information about the contract notice, or the instructions to tenderers, include examples of criteria to be used in the procedure</a:t>
            </a:r>
            <a:r>
              <a:rPr lang="en-US" sz="2100" dirty="0" smtClean="0"/>
              <a:t>.</a:t>
            </a:r>
          </a:p>
          <a:p>
            <a:pPr marL="108000">
              <a:lnSpc>
                <a:spcPct val="100000"/>
              </a:lnSpc>
              <a:spcBef>
                <a:spcPts val="0"/>
              </a:spcBef>
            </a:pPr>
            <a:r>
              <a:rPr lang="en-US" sz="2100" dirty="0"/>
              <a:t>The selection criteria must be specified in the contract </a:t>
            </a:r>
            <a:r>
              <a:rPr lang="en-US" sz="2100" dirty="0" smtClean="0"/>
              <a:t>/</a:t>
            </a:r>
            <a:r>
              <a:rPr lang="en-US" sz="2100" dirty="0"/>
              <a:t>instructions to tenderers. The selection criteria must be applied by the contracting authority without modification, unless a </a:t>
            </a:r>
            <a:r>
              <a:rPr lang="en-US" sz="2100" dirty="0" smtClean="0"/>
              <a:t>change </a:t>
            </a:r>
            <a:r>
              <a:rPr lang="en-US" sz="2100" dirty="0"/>
              <a:t>notice has been published</a:t>
            </a:r>
            <a:r>
              <a:rPr lang="en-US" sz="2100" dirty="0" smtClean="0"/>
              <a:t>.</a:t>
            </a:r>
          </a:p>
          <a:p>
            <a:pPr marL="108000">
              <a:lnSpc>
                <a:spcPct val="100000"/>
              </a:lnSpc>
              <a:spcBef>
                <a:spcPts val="0"/>
              </a:spcBef>
            </a:pPr>
            <a:r>
              <a:rPr lang="en-US" sz="2100" dirty="0"/>
              <a:t>For contracts with a value less than the international thresholds (services &lt; EUR 300 000, supplies &lt; EUR 300 000 and works &lt; EUR 5 000 000), the contracting authority may, depending on its assessment of risks, decide not to require evidence of economic, financial, professional, and technical capacity of economic operators.</a:t>
            </a:r>
            <a:endParaRPr lang="en-US" sz="2100" dirty="0" smtClean="0"/>
          </a:p>
        </p:txBody>
      </p:sp>
    </p:spTree>
    <p:extLst>
      <p:ext uri="{BB962C8B-B14F-4D97-AF65-F5344CB8AC3E}">
        <p14:creationId xmlns:p14="http://schemas.microsoft.com/office/powerpoint/2010/main" val="2867498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38042" y="541674"/>
            <a:ext cx="7331720" cy="773941"/>
          </a:xfrm>
        </p:spPr>
        <p:txBody>
          <a:bodyPr>
            <a:noAutofit/>
          </a:bodyPr>
          <a:lstStyle/>
          <a:p>
            <a:r>
              <a:rPr lang="en-US" sz="3200" dirty="0" smtClean="0">
                <a:solidFill>
                  <a:schemeClr val="accent1">
                    <a:lumMod val="50000"/>
                  </a:schemeClr>
                </a:solidFill>
              </a:rPr>
              <a:t>Economic and financial capacity</a:t>
            </a:r>
            <a:endParaRPr lang="en-US" sz="3200" dirty="0">
              <a:solidFill>
                <a:schemeClr val="accent1">
                  <a:lumMod val="50000"/>
                </a:schemeClr>
              </a:solidFill>
            </a:endParaRPr>
          </a:p>
        </p:txBody>
      </p:sp>
      <p:sp>
        <p:nvSpPr>
          <p:cNvPr id="3" name="Content Placeholder 2"/>
          <p:cNvSpPr>
            <a:spLocks noGrp="1"/>
          </p:cNvSpPr>
          <p:nvPr>
            <p:ph idx="1"/>
          </p:nvPr>
        </p:nvSpPr>
        <p:spPr>
          <a:xfrm>
            <a:off x="761205" y="1744824"/>
            <a:ext cx="7897603" cy="4310398"/>
          </a:xfrm>
        </p:spPr>
        <p:txBody>
          <a:bodyPr>
            <a:normAutofit fontScale="70000" lnSpcReduction="20000"/>
          </a:bodyPr>
          <a:lstStyle/>
          <a:p>
            <a:r>
              <a:rPr lang="en-US" dirty="0"/>
              <a:t>The objective of the economic and financial capacity criterion is to examine whether the candidate will not be economically dependent on the contracting authority in the event of the award of the contract and that it has sufficient financial stability to handle the proposed contract.</a:t>
            </a:r>
          </a:p>
          <a:p>
            <a:r>
              <a:rPr lang="en-US" dirty="0"/>
              <a:t>To ensure that economic operators possess the necessary economic and financial capacity to perform the contract, the contracting authority may require in particular that:</a:t>
            </a:r>
          </a:p>
          <a:p>
            <a:pPr>
              <a:buFont typeface="Wingdings" panose="05000000000000000000" pitchFamily="2" charset="2"/>
              <a:buChar char="v"/>
            </a:pPr>
            <a:r>
              <a:rPr lang="en-US" dirty="0"/>
              <a:t>economic operators have a certain minimum yearly turnover, including a certain minimum turnover in the area covered by the contract; the minimum yearly turnover must not exceed two times the estimated annual contract value, except in duly justified cases </a:t>
            </a:r>
          </a:p>
          <a:p>
            <a:pPr>
              <a:buFont typeface="Wingdings" panose="05000000000000000000" pitchFamily="2" charset="2"/>
              <a:buChar char="v"/>
            </a:pPr>
            <a:r>
              <a:rPr lang="en-US" dirty="0"/>
              <a:t>economic operators provide information on their annual accounts showing ratios between assets and liability; the contracting authority must explain the methods and criteria for such ratios in the procurement documents</a:t>
            </a:r>
          </a:p>
          <a:p>
            <a:pPr>
              <a:buFont typeface="Wingdings" panose="05000000000000000000" pitchFamily="2" charset="2"/>
              <a:buChar char="v"/>
            </a:pPr>
            <a:r>
              <a:rPr lang="en-US" dirty="0"/>
              <a:t>economic operators provide an appropriate level of professional risk indemnity insurance</a:t>
            </a:r>
            <a:r>
              <a:rPr lang="en-US" dirty="0" smtClean="0"/>
              <a:t>.</a:t>
            </a:r>
            <a:endParaRPr lang="en-US" dirty="0"/>
          </a:p>
        </p:txBody>
      </p:sp>
      <p:pic>
        <p:nvPicPr>
          <p:cNvPr id="4" name="Picture 3"/>
          <p:cNvPicPr>
            <a:picLocks noChangeAspect="1"/>
          </p:cNvPicPr>
          <p:nvPr/>
        </p:nvPicPr>
        <p:blipFill>
          <a:blip r:embed="rId2"/>
          <a:stretch>
            <a:fillRect/>
          </a:stretch>
        </p:blipFill>
        <p:spPr>
          <a:xfrm>
            <a:off x="8789242" y="2145210"/>
            <a:ext cx="3188154" cy="2827662"/>
          </a:xfrm>
          <a:prstGeom prst="rect">
            <a:avLst/>
          </a:prstGeom>
        </p:spPr>
      </p:pic>
    </p:spTree>
    <p:extLst>
      <p:ext uri="{BB962C8B-B14F-4D97-AF65-F5344CB8AC3E}">
        <p14:creationId xmlns:p14="http://schemas.microsoft.com/office/powerpoint/2010/main" val="3475370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26" y="93306"/>
            <a:ext cx="7041535" cy="1735495"/>
          </a:xfrm>
        </p:spPr>
        <p:txBody>
          <a:bodyPr>
            <a:normAutofit/>
          </a:bodyPr>
          <a:lstStyle/>
          <a:p>
            <a:r>
              <a:rPr lang="en-US" sz="3600" b="1" spc="-120" dirty="0">
                <a:solidFill>
                  <a:schemeClr val="accent1">
                    <a:lumMod val="50000"/>
                  </a:schemeClr>
                </a:solidFill>
              </a:rPr>
              <a:t>Technical and professional </a:t>
            </a:r>
            <a:r>
              <a:rPr lang="en-US" sz="3600" b="1" spc="-120" dirty="0" smtClean="0">
                <a:solidFill>
                  <a:schemeClr val="accent1">
                    <a:lumMod val="50000"/>
                  </a:schemeClr>
                </a:solidFill>
              </a:rPr>
              <a:t>capacity</a:t>
            </a:r>
            <a:r>
              <a:rPr lang="en-US" sz="2800" b="1" spc="-120" dirty="0">
                <a:solidFill>
                  <a:srgbClr val="0070C0"/>
                </a:solidFill>
                <a:latin typeface="Georgia" panose="02040502050405020303" pitchFamily="18" charset="0"/>
              </a:rPr>
              <a:t/>
            </a:r>
            <a:br>
              <a:rPr lang="en-US" sz="2800" b="1" spc="-120" dirty="0">
                <a:solidFill>
                  <a:srgbClr val="0070C0"/>
                </a:solidFill>
                <a:latin typeface="Georgia" panose="02040502050405020303" pitchFamily="18" charset="0"/>
              </a:rPr>
            </a:br>
            <a:endParaRPr lang="en-US" dirty="0"/>
          </a:p>
        </p:txBody>
      </p:sp>
      <p:sp>
        <p:nvSpPr>
          <p:cNvPr id="3" name="Content Placeholder 2"/>
          <p:cNvSpPr>
            <a:spLocks noGrp="1"/>
          </p:cNvSpPr>
          <p:nvPr>
            <p:ph idx="1"/>
          </p:nvPr>
        </p:nvSpPr>
        <p:spPr>
          <a:xfrm>
            <a:off x="910494" y="1194319"/>
            <a:ext cx="10220925" cy="4842242"/>
          </a:xfrm>
        </p:spPr>
        <p:txBody>
          <a:bodyPr>
            <a:normAutofit fontScale="55000" lnSpcReduction="20000"/>
          </a:bodyPr>
          <a:lstStyle/>
          <a:p>
            <a:pPr marL="0" indent="0">
              <a:buNone/>
            </a:pPr>
            <a:r>
              <a:rPr lang="en-US" dirty="0" smtClean="0"/>
              <a:t>The </a:t>
            </a:r>
            <a:r>
              <a:rPr lang="en-US" dirty="0"/>
              <a:t>contracting authority must define in the procurement documents the evidence to be provided by an economic operator to demonstrate its technical and professional capacity. It may request one or more of the following documents:</a:t>
            </a:r>
          </a:p>
          <a:p>
            <a:r>
              <a:rPr lang="en-US" dirty="0"/>
              <a:t>for works, supplies requiring siting or installation operations or services, the educational and professional qualifications, skills, experience and expertise of the persons responsible for performance;</a:t>
            </a:r>
          </a:p>
          <a:p>
            <a:r>
              <a:rPr lang="en-US" dirty="0"/>
              <a:t>a list of </a:t>
            </a:r>
            <a:r>
              <a:rPr lang="en-US" dirty="0" smtClean="0"/>
              <a:t>the </a:t>
            </a:r>
            <a:r>
              <a:rPr lang="en-US" dirty="0"/>
              <a:t>principal </a:t>
            </a:r>
            <a:r>
              <a:rPr lang="en-US" u="sng" dirty="0"/>
              <a:t>services</a:t>
            </a:r>
            <a:r>
              <a:rPr lang="en-US" dirty="0"/>
              <a:t> provided and </a:t>
            </a:r>
            <a:r>
              <a:rPr lang="en-US" u="sng" dirty="0"/>
              <a:t>supplies</a:t>
            </a:r>
            <a:r>
              <a:rPr lang="en-US" dirty="0"/>
              <a:t> delivered in the </a:t>
            </a:r>
            <a:r>
              <a:rPr lang="en-US" u="sng" dirty="0"/>
              <a:t>past 4 years</a:t>
            </a:r>
            <a:r>
              <a:rPr lang="en-US" dirty="0"/>
              <a:t>, with the nature of the services, the sums, dates and clients, public or private, accompanied upon request by statements issued by the clients; where necessary in order to ensure an adequate level of competition, the contracting authority may indicate that evidence of relevant supplies or services delivered or performed more than 4 years before will be taken into </a:t>
            </a:r>
            <a:r>
              <a:rPr lang="en-US" dirty="0" smtClean="0"/>
              <a:t>account;</a:t>
            </a:r>
          </a:p>
          <a:p>
            <a:r>
              <a:rPr lang="en-US" dirty="0" smtClean="0"/>
              <a:t>A list of</a:t>
            </a:r>
            <a:r>
              <a:rPr lang="en-US" dirty="0"/>
              <a:t> </a:t>
            </a:r>
            <a:r>
              <a:rPr lang="en-US" u="sng" dirty="0"/>
              <a:t>the works</a:t>
            </a:r>
            <a:r>
              <a:rPr lang="en-US" dirty="0"/>
              <a:t> carried out in the </a:t>
            </a:r>
            <a:r>
              <a:rPr lang="en-US" u="sng" dirty="0"/>
              <a:t>last 5 years</a:t>
            </a:r>
            <a:r>
              <a:rPr lang="en-US" dirty="0"/>
              <a:t>, accompanied by certificates of satisfactory execution for the most important works; where necessary in order to ensure an adequate level of competition, the contracting authority may indicate that evidence of relevant works delivered or performed more than 5 years before will be taken into account;</a:t>
            </a:r>
          </a:p>
          <a:p>
            <a:r>
              <a:rPr lang="en-US" dirty="0"/>
              <a:t>a statement of the technical equipment, tools or plant available to the economic operator for performing a service or works contract;</a:t>
            </a:r>
          </a:p>
          <a:p>
            <a:r>
              <a:rPr lang="en-US" dirty="0"/>
              <a:t>a description of the technical facilities and means available to the economic operator to for ensuring quality, and a description of available study and research facilities;</a:t>
            </a:r>
          </a:p>
          <a:p>
            <a:r>
              <a:rPr lang="en-US" dirty="0" smtClean="0"/>
              <a:t>in </a:t>
            </a:r>
            <a:r>
              <a:rPr lang="en-US" dirty="0"/>
              <a:t>respect of supplies: samples, descriptions or authentic photographs or certificates drawn up by official quality control institutes or agencies of </a:t>
            </a:r>
            <a:r>
              <a:rPr lang="en-US" dirty="0" err="1"/>
              <a:t>recognised</a:t>
            </a:r>
            <a:r>
              <a:rPr lang="en-US" dirty="0"/>
              <a:t> competence attesting the conformity of the products clearly identified by references to technical specifications or standards;</a:t>
            </a:r>
          </a:p>
          <a:p>
            <a:r>
              <a:rPr lang="en-US" dirty="0"/>
              <a:t>for works or services, a statement of the average annual manpower and the number of managerial personnel of the economic operator for the last 3 years;</a:t>
            </a:r>
          </a:p>
          <a:p>
            <a:endParaRPr lang="en-US" dirty="0"/>
          </a:p>
        </p:txBody>
      </p:sp>
    </p:spTree>
    <p:extLst>
      <p:ext uri="{BB962C8B-B14F-4D97-AF65-F5344CB8AC3E}">
        <p14:creationId xmlns:p14="http://schemas.microsoft.com/office/powerpoint/2010/main" val="65940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11667</TotalTime>
  <Words>2775</Words>
  <Application>Microsoft Office PowerPoint</Application>
  <PresentationFormat>Widescreen</PresentationFormat>
  <Paragraphs>184</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Cambria</vt:lpstr>
      <vt:lpstr>Georgia</vt:lpstr>
      <vt:lpstr>Microsoft Sans Serif</vt:lpstr>
      <vt:lpstr>Symbol</vt:lpstr>
      <vt:lpstr>Times New Roman</vt:lpstr>
      <vt:lpstr>Wingdings</vt:lpstr>
      <vt:lpstr>Office Theme</vt:lpstr>
      <vt:lpstr>Rules and Templates for the Award of Contracts for the Implementation of Projects Financed under the Interreg VI-A IPA Bulgaria–Türkiye Programme 2021–2027</vt:lpstr>
      <vt:lpstr>Introduction</vt:lpstr>
      <vt:lpstr>Key Principles applicable to contracts and procurements</vt:lpstr>
      <vt:lpstr>Thresholds and procedures </vt:lpstr>
      <vt:lpstr>Thresholds and procedures </vt:lpstr>
      <vt:lpstr>Preparation of procurement procedure</vt:lpstr>
      <vt:lpstr>Selection and award criteria</vt:lpstr>
      <vt:lpstr>Economic and financial capacity</vt:lpstr>
      <vt:lpstr>Technical and professional capacity </vt:lpstr>
      <vt:lpstr>Award criteria</vt:lpstr>
      <vt:lpstr>Terms of reference and technical specifications </vt:lpstr>
      <vt:lpstr>Local Open Procedure</vt:lpstr>
      <vt:lpstr>Simplified Procedure</vt:lpstr>
      <vt:lpstr>Simplified Procedure Documents</vt:lpstr>
      <vt:lpstr>Single Tender</vt:lpstr>
      <vt:lpstr>Single Tender</vt:lpstr>
      <vt:lpstr>PRAG Templates</vt:lpstr>
      <vt:lpstr>Irregularities</vt:lpstr>
      <vt:lpstr>Irregularities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Frequently Identified Irregularities Constituting Grounds for Financial Corrections.  Conflict of Interest.</dc:title>
  <dc:creator>YANA NIKOLAEVA MLADENOVA TURNER</dc:creator>
  <cp:lastModifiedBy>YANA NIKOLAEVA MLADENOVA TURNER</cp:lastModifiedBy>
  <cp:revision>80</cp:revision>
  <dcterms:created xsi:type="dcterms:W3CDTF">2025-04-23T10:50:30Z</dcterms:created>
  <dcterms:modified xsi:type="dcterms:W3CDTF">2025-09-19T11:46:50Z</dcterms:modified>
</cp:coreProperties>
</file>